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66" r:id="rId2"/>
    <p:sldId id="333" r:id="rId3"/>
    <p:sldId id="309" r:id="rId4"/>
    <p:sldId id="310" r:id="rId5"/>
    <p:sldId id="313" r:id="rId6"/>
    <p:sldId id="312" r:id="rId7"/>
    <p:sldId id="311" r:id="rId8"/>
    <p:sldId id="464" r:id="rId9"/>
    <p:sldId id="465" r:id="rId10"/>
    <p:sldId id="328" r:id="rId11"/>
    <p:sldId id="305" r:id="rId12"/>
    <p:sldId id="308" r:id="rId13"/>
    <p:sldId id="307" r:id="rId14"/>
    <p:sldId id="365" r:id="rId15"/>
    <p:sldId id="462" r:id="rId16"/>
    <p:sldId id="463" r:id="rId17"/>
    <p:sldId id="373" r:id="rId18"/>
    <p:sldId id="368" r:id="rId19"/>
    <p:sldId id="376" r:id="rId20"/>
    <p:sldId id="374" r:id="rId21"/>
    <p:sldId id="377" r:id="rId22"/>
    <p:sldId id="378" r:id="rId23"/>
    <p:sldId id="379" r:id="rId24"/>
    <p:sldId id="3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CCFF"/>
    <a:srgbClr val="00FFFF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73" autoAdjust="0"/>
    <p:restoredTop sz="87900" autoAdjust="0"/>
  </p:normalViewPr>
  <p:slideViewPr>
    <p:cSldViewPr>
      <p:cViewPr>
        <p:scale>
          <a:sx n="80" d="100"/>
          <a:sy n="80" d="100"/>
        </p:scale>
        <p:origin x="-97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3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F2BB8-244F-4DBC-9BC8-299C54E4D5A4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1823C-6F34-4D5C-8A99-7C32A7F646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857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DCBD5-D3DE-4DD4-ABFC-5FFDF0FB93BE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A6A23-472C-487B-939C-4A3893C2BC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06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A6A23-472C-487B-939C-4A3893C2BC2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A6A23-472C-487B-939C-4A3893C2BC2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audio" Target="file:///C:\Documents%20and%20Settings\ponomareva\&#1052;&#1086;&#1080;%20&#1076;&#1086;&#1082;&#1091;&#1084;&#1077;&#1085;&#1090;&#1099;\&#1050;&#1054;&#1058;-111\&#1074;&#1089;&#1090;&#1091;&#1087;&#1083;&#1077;&#1085;&#1080;&#1077;.mp3" TargetMode="Externa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openxmlformats.org/officeDocument/2006/relationships/audio" Target="file:///E:\&#1084;&#1103;&#1091;%20%20&#8212;%20&#1082;&#1086;&#1087;&#1080;&#1103;.mp3" TargetMode="External"/><Relationship Id="rId16" Type="http://schemas.openxmlformats.org/officeDocument/2006/relationships/image" Target="../media/image9.png"/><Relationship Id="rId1" Type="http://schemas.openxmlformats.org/officeDocument/2006/relationships/audio" Target="file:///E:\&#1042;&#1086;&#1087;&#1088;&#1086;&#1089;&#1099;\22.MP3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audio" Target="file:///C:\Documents%20and%20Settings\ponomareva\&#1052;&#1086;&#1080;%20&#1076;&#1086;&#1082;&#1091;&#1084;&#1077;&#1085;&#1090;&#1099;\&#1050;&#1054;&#1058;-111\15.MP3" TargetMode="External"/><Relationship Id="rId15" Type="http://schemas.openxmlformats.org/officeDocument/2006/relationships/image" Target="../media/image8.jpeg"/><Relationship Id="rId10" Type="http://schemas.openxmlformats.org/officeDocument/2006/relationships/image" Target="../media/image3.jpeg"/><Relationship Id="rId4" Type="http://schemas.openxmlformats.org/officeDocument/2006/relationships/audio" Target="file:///C:\Documents%20and%20Settings\ponomareva\&#1052;&#1086;&#1080;%20&#1076;&#1086;&#1082;&#1091;&#1084;&#1077;&#1085;&#1090;&#1099;\&#1050;&#1054;&#1058;-111\iz--2-k092f-%20(mp3cut.ru).mp3" TargetMode="External"/><Relationship Id="rId9" Type="http://schemas.openxmlformats.org/officeDocument/2006/relationships/image" Target="../media/image2.png"/><Relationship Id="rId1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42;&#1086;&#1087;&#1088;&#1086;&#1089;&#1099;\32.MP3" TargetMode="External"/><Relationship Id="rId6" Type="http://schemas.openxmlformats.org/officeDocument/2006/relationships/slide" Target="slide2.xml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5.mp3"/><Relationship Id="rId7" Type="http://schemas.microsoft.com/office/2007/relationships/media" Target="../media/media14.mp3"/><Relationship Id="rId12" Type="http://schemas.openxmlformats.org/officeDocument/2006/relationships/slide" Target="slide13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microsoft.com/office/2007/relationships/media" Target="../media/media13.MP3"/><Relationship Id="rId10" Type="http://schemas.openxmlformats.org/officeDocument/2006/relationships/image" Target="../media/image13.jpe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8.MP3"/><Relationship Id="rId7" Type="http://schemas.microsoft.com/office/2007/relationships/media" Target="../media/media17.MP3"/><Relationship Id="rId12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microsoft.com/office/2007/relationships/media" Target="../media/media16.MP3"/><Relationship Id="rId10" Type="http://schemas.openxmlformats.org/officeDocument/2006/relationships/image" Target="../media/image13.jpe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7" Type="http://schemas.microsoft.com/office/2007/relationships/media" Target="../media/media14.mp3"/><Relationship Id="rId12" Type="http://schemas.openxmlformats.org/officeDocument/2006/relationships/slide" Target="slide15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microsoft.com/office/2007/relationships/media" Target="../media/media15.mp3"/><Relationship Id="rId10" Type="http://schemas.openxmlformats.org/officeDocument/2006/relationships/image" Target="../media/image13.jpeg"/><Relationship Id="rId9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8.MP3"/><Relationship Id="rId7" Type="http://schemas.microsoft.com/office/2007/relationships/media" Target="../media/media17.MP3"/><Relationship Id="rId12" Type="http://schemas.openxmlformats.org/officeDocument/2006/relationships/slide" Target="slide16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microsoft.com/office/2007/relationships/media" Target="../media/media19.MP3"/><Relationship Id="rId10" Type="http://schemas.openxmlformats.org/officeDocument/2006/relationships/image" Target="../media/image13.jpeg"/><Relationship Id="rId9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7" Type="http://schemas.microsoft.com/office/2007/relationships/media" Target="../media/media1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microsoft.com/office/2007/relationships/media" Target="../media/media15.mp3"/><Relationship Id="rId10" Type="http://schemas.openxmlformats.org/officeDocument/2006/relationships/image" Target="../media/image13.jpeg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21.MP3"/><Relationship Id="rId13" Type="http://schemas.openxmlformats.org/officeDocument/2006/relationships/slide" Target="slide2.xml"/><Relationship Id="rId7" Type="http://schemas.microsoft.com/office/2007/relationships/media" Target="../media/media18.MP3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19.xml"/><Relationship Id="rId5" Type="http://schemas.microsoft.com/office/2007/relationships/media" Target="../media/media20.MP3"/><Relationship Id="rId10" Type="http://schemas.openxmlformats.org/officeDocument/2006/relationships/image" Target="../media/image9.png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63;&#1077;&#1073;&#1091;&#1088;&#1072;&#1096;&#1082;&#1072;.mp4" TargetMode="External"/><Relationship Id="rId6" Type="http://schemas.openxmlformats.org/officeDocument/2006/relationships/slide" Target="slide20.xml"/><Relationship Id="rId5" Type="http://schemas.openxmlformats.org/officeDocument/2006/relationships/image" Target="../media/image9.png"/><Relationship Id="rId4" Type="http://schemas.openxmlformats.org/officeDocument/2006/relationships/image" Target="../media/image22.jpe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12" Type="http://schemas.openxmlformats.org/officeDocument/2006/relationships/slide" Target="slid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slide" Target="slide17.xml"/><Relationship Id="rId5" Type="http://schemas.openxmlformats.org/officeDocument/2006/relationships/image" Target="../media/image11.png"/><Relationship Id="rId10" Type="http://schemas.openxmlformats.org/officeDocument/2006/relationships/slide" Target="slide22.xml"/><Relationship Id="rId4" Type="http://schemas.openxmlformats.org/officeDocument/2006/relationships/image" Target="../media/image9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24.MP3"/><Relationship Id="rId13" Type="http://schemas.openxmlformats.org/officeDocument/2006/relationships/slide" Target="slide2.xml"/><Relationship Id="rId7" Type="http://schemas.microsoft.com/office/2007/relationships/media" Target="../media/media23.MP3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1.xml"/><Relationship Id="rId5" Type="http://schemas.microsoft.com/office/2007/relationships/media" Target="../media/media22.MP3"/><Relationship Id="rId10" Type="http://schemas.openxmlformats.org/officeDocument/2006/relationships/image" Target="../media/image9.png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72;&#1088;&#1073;&#1086;&#1089;&#1082;&#1080;&#1085;%20&#1085;&#1100;&#1102;&#1079;.mp4" TargetMode="External"/><Relationship Id="rId6" Type="http://schemas.openxmlformats.org/officeDocument/2006/relationships/slide" Target="slide22.xml"/><Relationship Id="rId5" Type="http://schemas.openxmlformats.org/officeDocument/2006/relationships/image" Target="../media/image9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jpeg"/><Relationship Id="rId12" Type="http://schemas.openxmlformats.org/officeDocument/2006/relationships/slide" Target="slide24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11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microsoft.com/office/2007/relationships/media" Target="../media/media26.MP3"/><Relationship Id="rId4" Type="http://schemas.microsoft.com/office/2007/relationships/media" Target="../media/media25.MP3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23.MP3"/><Relationship Id="rId7" Type="http://schemas.microsoft.com/office/2007/relationships/media" Target="../media/media28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microsoft.com/office/2007/relationships/media" Target="../media/media27.MP3"/><Relationship Id="rId10" Type="http://schemas.openxmlformats.org/officeDocument/2006/relationships/image" Target="../media/image1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14.png"/><Relationship Id="rId10" Type="http://schemas.openxmlformats.org/officeDocument/2006/relationships/slide" Target="slide2.xml"/><Relationship Id="rId4" Type="http://schemas.microsoft.com/office/2007/relationships/media" Target="../media/media3.MP3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microsoft.com/office/2007/relationships/media" Target="../media/media6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microsoft.com/office/2007/relationships/media" Target="../media/media5.MP3"/><Relationship Id="rId10" Type="http://schemas.openxmlformats.org/officeDocument/2006/relationships/slide" Target="slide6.xml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8.MP3"/><Relationship Id="rId5" Type="http://schemas.openxmlformats.org/officeDocument/2006/relationships/image" Target="../media/image14.png"/><Relationship Id="rId10" Type="http://schemas.openxmlformats.org/officeDocument/2006/relationships/slide" Target="slide2.xml"/><Relationship Id="rId4" Type="http://schemas.microsoft.com/office/2007/relationships/media" Target="../media/media7.MP3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0.MP3"/><Relationship Id="rId11" Type="http://schemas.openxmlformats.org/officeDocument/2006/relationships/slide" Target="slide8.xml"/><Relationship Id="rId5" Type="http://schemas.openxmlformats.org/officeDocument/2006/relationships/image" Target="../media/image14.png"/><Relationship Id="rId10" Type="http://schemas.openxmlformats.org/officeDocument/2006/relationships/slide" Target="slide2.xml"/><Relationship Id="rId4" Type="http://schemas.microsoft.com/office/2007/relationships/media" Target="../media/media9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8.MP3"/><Relationship Id="rId5" Type="http://schemas.openxmlformats.org/officeDocument/2006/relationships/image" Target="../media/image14.png"/><Relationship Id="rId10" Type="http://schemas.openxmlformats.org/officeDocument/2006/relationships/slide" Target="slide2.xml"/><Relationship Id="rId4" Type="http://schemas.microsoft.com/office/2007/relationships/media" Target="../media/media11.MP3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14.png"/><Relationship Id="rId10" Type="http://schemas.openxmlformats.org/officeDocument/2006/relationships/slide" Target="slide2.xml"/><Relationship Id="rId4" Type="http://schemas.microsoft.com/office/2007/relationships/media" Target="../media/media10.MP3"/><Relationship Id="rId9" Type="http://schemas.microsoft.com/office/2007/relationships/media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мяу  — копия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F:\фин. грамотность для дошкольников\презентация про кота Белобока\обл. для презентации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774700" y="-352425"/>
            <a:ext cx="10693400" cy="7562850"/>
          </a:xfrm>
          <a:prstGeom prst="rect">
            <a:avLst/>
          </a:prstGeom>
          <a:noFill/>
        </p:spPr>
      </p:pic>
      <p:pic>
        <p:nvPicPr>
          <p:cNvPr id="9" name="вступление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8991600" y="4221088"/>
            <a:ext cx="304800" cy="304800"/>
          </a:xfrm>
          <a:prstGeom prst="rect">
            <a:avLst/>
          </a:prstGeom>
        </p:spPr>
      </p:pic>
      <p:pic>
        <p:nvPicPr>
          <p:cNvPr id="11" name="iz--2-k092f- (mp3cut.ru)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2" cstate="print"/>
          <a:stretch>
            <a:fillRect/>
          </a:stretch>
        </p:blipFill>
        <p:spPr>
          <a:xfrm>
            <a:off x="8991600" y="3212976"/>
            <a:ext cx="304800" cy="304800"/>
          </a:xfrm>
          <a:prstGeom prst="rect">
            <a:avLst/>
          </a:prstGeom>
        </p:spPr>
      </p:pic>
      <p:pic>
        <p:nvPicPr>
          <p:cNvPr id="5" name="15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468560" y="0"/>
            <a:ext cx="9925275" cy="7086600"/>
            <a:chOff x="-185893" y="0"/>
            <a:chExt cx="9925275" cy="7086600"/>
          </a:xfrm>
        </p:grpSpPr>
        <p:pic>
          <p:nvPicPr>
            <p:cNvPr id="7" name="Picture 3" descr="E:\ЭКОНОМИКА Герасименко\1267969286_56876587658-30.jpg"/>
            <p:cNvPicPr>
              <a:picLocks noChangeAspect="1" noChangeArrowheads="1"/>
            </p:cNvPicPr>
            <p:nvPr/>
          </p:nvPicPr>
          <p:blipFill>
            <a:blip r:embed="rId14" cstate="print"/>
            <a:srcRect t="12594" r="-202"/>
            <a:stretch>
              <a:fillRect/>
            </a:stretch>
          </p:blipFill>
          <p:spPr bwMode="auto">
            <a:xfrm>
              <a:off x="-180528" y="0"/>
              <a:ext cx="9773344" cy="7086600"/>
            </a:xfrm>
            <a:prstGeom prst="rect">
              <a:avLst/>
            </a:prstGeom>
            <a:noFill/>
          </p:spPr>
        </p:pic>
        <p:pic>
          <p:nvPicPr>
            <p:cNvPr id="8" name="Picture 2" descr="G:\ЭКОНОМИКА Герасименко\1329683912_2012.02.18-21.09.27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5657"/>
            <a:stretch/>
          </p:blipFill>
          <p:spPr bwMode="auto">
            <a:xfrm>
              <a:off x="-185893" y="22312"/>
              <a:ext cx="9925275" cy="39330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C:\Documents and Settings\russkova\Рабочий стол\обложка\Котята по одному\1.1.png"/>
          <p:cNvPicPr>
            <a:picLocks noChangeAspect="1"/>
          </p:cNvPicPr>
          <p:nvPr/>
        </p:nvPicPr>
        <p:blipFill>
          <a:blip r:embed="rId16" cstate="print"/>
          <a:srcRect l="3072" t="5556" r="16382" b="17857"/>
          <a:stretch>
            <a:fillRect/>
          </a:stretch>
        </p:blipFill>
        <p:spPr bwMode="auto">
          <a:xfrm>
            <a:off x="6967479" y="1661480"/>
            <a:ext cx="325636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931244" y="2070298"/>
            <a:ext cx="6771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Потребности и труд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826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6185E-6 C -0.00851 -0.00232 -0.01701 -0.00347 -0.02535 -0.00625 C -0.03559 -0.0155 -0.04965 -0.01457 -0.06181 -0.01688 C -0.11302 -0.01596 -0.15104 -0.02058 -0.19688 -0.00856 C -0.20365 -0.00394 -0.20833 -0.00209 -0.2158 4.16185E-6 C -0.23385 0.01156 -0.20955 -0.00324 -0.23021 0.00624 C -0.25399 0.01711 -0.21962 0.00508 -0.24288 0.01271 C -0.24445 0.0141 -0.24583 0.01572 -0.24757 0.01687 C -0.24913 0.0178 -0.25104 0.0178 -0.25243 0.01895 C -0.26354 0.02797 -0.24653 0.01942 -0.26024 0.02543 C -0.26962 0.03791 -0.27934 0.05132 -0.28733 0.06543 C -0.28958 0.06959 -0.29097 0.07468 -0.29358 0.07815 C -0.29618 0.08161 -0.29844 0.08416 -0.3 0.08878 C -0.30382 0.10034 -0.30573 0.1119 -0.31111 0.12254 C -0.31267 0.13294 -0.3125 0.14381 -0.31424 0.15421 C -0.31892 0.18219 -0.33681 0.18335 -0.35556 0.18612 C -0.37517 0.18404 -0.3941 0.17965 -0.41267 0.17132 C -0.41962 0.17202 -0.42656 0.17109 -0.43333 0.17341 C -0.43854 0.17526 -0.44236 0.1815 -0.44757 0.18381 C -0.45122 0.19144 -0.45382 0.19375 -0.46024 0.19653 C -0.46424 0.20184 -0.46754 0.20485 -0.47292 0.20716 C -0.47674 0.21202 -0.48403 0.22196 -0.48403 0.22196 C -0.48646 0.23052 -0.4908 0.23699 -0.49358 0.24531 C -0.4974 0.25664 -0.49792 0.26543 -0.50469 0.27491 C -0.50642 0.28208 -0.50885 0.28439 -0.51267 0.28971 C -0.51788 0.31075 -0.51267 0.29595 -0.5191 0.30658 C -0.52031 0.30843 -0.52222 0.31283 -0.52222 0.31283 " pathEditMode="relative" ptsTypes="ffffffffffffffffffffffffff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82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69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269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numSld="2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ngton4ik.info_sms_magi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5" cstate="print"/>
          <a:srcRect t="12594" r="-202"/>
          <a:stretch>
            <a:fillRect/>
          </a:stretch>
        </p:blipFill>
        <p:spPr bwMode="auto">
          <a:xfrm>
            <a:off x="-396552" y="0"/>
            <a:ext cx="9773344" cy="708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E:\ЭКОНОМИКА Герасименко\80481829_large_RRRRyoRRyo__2_.png"/>
          <p:cNvPicPr>
            <a:picLocks noChangeAspect="1" noChangeArrowheads="1"/>
          </p:cNvPicPr>
          <p:nvPr/>
        </p:nvPicPr>
        <p:blipFill>
          <a:blip r:embed="rId6" cstate="print"/>
          <a:srcRect l="23327" t="32150" r="48830" b="36350"/>
          <a:stretch>
            <a:fillRect/>
          </a:stretch>
        </p:blipFill>
        <p:spPr bwMode="auto">
          <a:xfrm>
            <a:off x="-324544" y="1556792"/>
            <a:ext cx="4320480" cy="3962481"/>
          </a:xfrm>
          <a:prstGeom prst="rect">
            <a:avLst/>
          </a:prstGeom>
          <a:noFill/>
        </p:spPr>
      </p:pic>
      <p:pic>
        <p:nvPicPr>
          <p:cNvPr id="6" name="Picture 3" descr="E:\ЭКОНОМИКА Герасименко\article396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211960" y="3751268"/>
            <a:ext cx="2399618" cy="27143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Выноска-облако 6"/>
          <p:cNvSpPr/>
          <p:nvPr/>
        </p:nvSpPr>
        <p:spPr>
          <a:xfrm>
            <a:off x="5004048" y="908720"/>
            <a:ext cx="3995936" cy="1656184"/>
          </a:xfrm>
          <a:prstGeom prst="cloudCallout">
            <a:avLst>
              <a:gd name="adj1" fmla="val -83156"/>
              <a:gd name="adj2" fmla="val 6433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Помоги Ёжику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Управляющая кнопка: домой 8">
            <a:hlinkClick r:id="rId8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68344" y="5229200"/>
            <a:ext cx="304800" cy="3048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4" cstate="print"/>
          <a:srcRect t="12594" r="-202"/>
          <a:stretch>
            <a:fillRect/>
          </a:stretch>
        </p:blipFill>
        <p:spPr bwMode="auto">
          <a:xfrm>
            <a:off x="0" y="10170"/>
            <a:ext cx="9324528" cy="6847829"/>
          </a:xfrm>
          <a:prstGeom prst="rect">
            <a:avLst/>
          </a:prstGeom>
          <a:noFill/>
        </p:spPr>
      </p:pic>
      <p:pic>
        <p:nvPicPr>
          <p:cNvPr id="4" name="Picture 3" descr="E:\ЭКОНОМИКА Герасименко\article396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26275" y="3789040"/>
            <a:ext cx="2592288" cy="259228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Выноска-облако 4"/>
          <p:cNvSpPr/>
          <p:nvPr/>
        </p:nvSpPr>
        <p:spPr>
          <a:xfrm>
            <a:off x="1669976" y="953600"/>
            <a:ext cx="6264696" cy="2304256"/>
          </a:xfrm>
          <a:prstGeom prst="cloudCallout">
            <a:avLst>
              <a:gd name="adj1" fmla="val -41305"/>
              <a:gd name="adj2" fmla="val 1042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Кого </a:t>
            </a:r>
            <a:r>
              <a:rPr lang="ru-RU" sz="3200" b="1" dirty="0">
                <a:solidFill>
                  <a:srgbClr val="FF0000"/>
                </a:solidFill>
              </a:rPr>
              <a:t>, согласно известной пословице, боится дело? </a:t>
            </a:r>
            <a:endParaRPr lang="ru-RU" sz="3000" b="1" spc="50" dirty="0">
              <a:ln w="11430"/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7380312" y="6093296"/>
            <a:ext cx="64807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ответ — копия (mp3cut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427440" y="3429000"/>
            <a:ext cx="609600" cy="609600"/>
          </a:xfrm>
          <a:prstGeom prst="rect">
            <a:avLst/>
          </a:prstGeom>
        </p:spPr>
      </p:pic>
      <p:pic>
        <p:nvPicPr>
          <p:cNvPr id="9" name="lay-lay-lay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he-h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884368" y="3429001"/>
            <a:ext cx="609600" cy="609600"/>
          </a:xfrm>
          <a:prstGeom prst="rect">
            <a:avLst/>
          </a:prstGeom>
        </p:spPr>
      </p:pic>
      <p:pic>
        <p:nvPicPr>
          <p:cNvPr id="11" name="he-h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884368" y="4583596"/>
            <a:ext cx="609600" cy="609600"/>
          </a:xfrm>
          <a:prstGeom prst="rect">
            <a:avLst/>
          </a:prstGeom>
        </p:spPr>
      </p:pic>
      <p:pic>
        <p:nvPicPr>
          <p:cNvPr id="13" name="1ответ — копия (mp3cut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9" cstate="print"/>
          <a:srcRect t="12594" r="-202"/>
          <a:stretch>
            <a:fillRect/>
          </a:stretch>
        </p:blipFill>
        <p:spPr bwMode="auto">
          <a:xfrm>
            <a:off x="-180528" y="1"/>
            <a:ext cx="9361040" cy="6858000"/>
          </a:xfrm>
          <a:prstGeom prst="rect">
            <a:avLst/>
          </a:prstGeom>
          <a:noFill/>
        </p:spPr>
      </p:pic>
      <p:pic>
        <p:nvPicPr>
          <p:cNvPr id="3" name="Picture 3" descr="E:\ЭКОНОМИКА Герасименко\article396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88024" y="4221088"/>
            <a:ext cx="1944216" cy="1944216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717716" y="1052736"/>
            <a:ext cx="3312368" cy="1224136"/>
          </a:xfrm>
          <a:prstGeom prst="cloudCallout">
            <a:avLst>
              <a:gd name="adj1" fmla="val 20153"/>
              <a:gd name="adj2" fmla="val 2108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учителя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467544" y="1988840"/>
            <a:ext cx="3096344" cy="1224136"/>
          </a:xfrm>
          <a:prstGeom prst="cloudCallout">
            <a:avLst>
              <a:gd name="adj1" fmla="val 104152"/>
              <a:gd name="adj2" fmla="val 1826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5112060" y="1844824"/>
            <a:ext cx="3240360" cy="1224136"/>
          </a:xfrm>
          <a:prstGeom prst="cloudCallout">
            <a:avLst>
              <a:gd name="adj1" fmla="val -27783"/>
              <a:gd name="adj2" fmla="val 1409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волка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Управляющая кнопка: домой 14">
            <a:hlinkClick r:id="rId11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>
            <a:hlinkClick r:id="rId12" action="ppaction://hlinksldjump"/>
          </p:cNvPr>
          <p:cNvSpPr/>
          <p:nvPr/>
        </p:nvSpPr>
        <p:spPr>
          <a:xfrm>
            <a:off x="7380312" y="6093296"/>
            <a:ext cx="64807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3(вопрос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в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6248400"/>
            <a:ext cx="609600" cy="609600"/>
          </a:xfrm>
          <a:prstGeom prst="rect">
            <a:avLst/>
          </a:prstGeom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9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pic>
        <p:nvPicPr>
          <p:cNvPr id="4" name="Picture 3" descr="E:\ЭКОНОМИКА Герасименко\article396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407337" y="4696229"/>
            <a:ext cx="2289448" cy="228944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Выноска-облако 4"/>
          <p:cNvSpPr/>
          <p:nvPr/>
        </p:nvSpPr>
        <p:spPr>
          <a:xfrm>
            <a:off x="1439044" y="958080"/>
            <a:ext cx="7812360" cy="5595120"/>
          </a:xfrm>
          <a:prstGeom prst="cloudCallout">
            <a:avLst>
              <a:gd name="adj1" fmla="val -49624"/>
              <a:gd name="adj2" fmla="val 194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1556793"/>
            <a:ext cx="4870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Папу знает весь  район,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Мастер он отличный.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Со своей бригадой он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Строит дом кирпичный.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Дом среди других домов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И стройней и выше.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Говорят, до облаков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Дом достанет крышей.</a:t>
            </a:r>
          </a:p>
          <a:p>
            <a:r>
              <a:rPr lang="ru-RU" sz="2800" spc="50" dirty="0" smtClean="0">
                <a:ln w="11430"/>
                <a:solidFill>
                  <a:srgbClr val="FF0000"/>
                </a:solidFill>
              </a:rPr>
              <a:t>Какая </a:t>
            </a:r>
            <a:r>
              <a:rPr lang="ru-RU" sz="2800" spc="50" dirty="0">
                <a:ln w="11430"/>
                <a:solidFill>
                  <a:srgbClr val="FF0000"/>
                </a:solidFill>
              </a:rPr>
              <a:t>профессия у папы?</a:t>
            </a:r>
          </a:p>
          <a:p>
            <a:pPr algn="just"/>
            <a:endParaRPr lang="ru-RU" dirty="0"/>
          </a:p>
        </p:txBody>
      </p:sp>
      <p:sp>
        <p:nvSpPr>
          <p:cNvPr id="10" name="Управляющая кнопка: домой 9">
            <a:hlinkClick r:id="rId11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hlinkClick r:id="rId12" action="ppaction://hlinksldjump"/>
          </p:cNvPr>
          <p:cNvSpPr/>
          <p:nvPr/>
        </p:nvSpPr>
        <p:spPr>
          <a:xfrm>
            <a:off x="7380312" y="6093296"/>
            <a:ext cx="64807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23050"/>
    </mc:Choice>
    <mc:Fallback>
      <p:transition spd="slow" advClick="0" advTm="2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e-h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51005" y="3916288"/>
            <a:ext cx="609600" cy="609600"/>
          </a:xfrm>
          <a:prstGeom prst="rect">
            <a:avLst/>
          </a:prstGeom>
        </p:spPr>
      </p:pic>
      <p:pic>
        <p:nvPicPr>
          <p:cNvPr id="14" name="he-h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51005" y="5013176"/>
            <a:ext cx="609600" cy="609600"/>
          </a:xfrm>
          <a:prstGeom prst="rect">
            <a:avLst/>
          </a:prstGeom>
        </p:spPr>
      </p:pic>
      <p:pic>
        <p:nvPicPr>
          <p:cNvPr id="13" name="lay-lay-lay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80597" y="3238500"/>
            <a:ext cx="609600" cy="609600"/>
          </a:xfrm>
          <a:prstGeom prst="rect">
            <a:avLst/>
          </a:prstGeom>
        </p:spPr>
      </p:pic>
      <p:pic>
        <p:nvPicPr>
          <p:cNvPr id="4" name="1ответ — копия (mp3cut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9" cstate="print"/>
          <a:srcRect t="12594" r="-202"/>
          <a:stretch>
            <a:fillRect/>
          </a:stretch>
        </p:blipFill>
        <p:spPr bwMode="auto">
          <a:xfrm>
            <a:off x="-324544" y="0"/>
            <a:ext cx="9773344" cy="7086600"/>
          </a:xfrm>
          <a:prstGeom prst="rect">
            <a:avLst/>
          </a:prstGeom>
          <a:noFill/>
        </p:spPr>
      </p:pic>
      <p:pic>
        <p:nvPicPr>
          <p:cNvPr id="3" name="Picture 3" descr="E:\ЭКОНОМИКА Герасименко\article396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88024" y="4221088"/>
            <a:ext cx="1944216" cy="19442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3131840" y="1052736"/>
            <a:ext cx="3312368" cy="1224136"/>
          </a:xfrm>
          <a:prstGeom prst="cloudCallout">
            <a:avLst>
              <a:gd name="adj1" fmla="val 20153"/>
              <a:gd name="adj2" fmla="val 2108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штукатур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-39104" y="1814715"/>
            <a:ext cx="3529756" cy="1224136"/>
          </a:xfrm>
          <a:prstGeom prst="cloudCallout">
            <a:avLst>
              <a:gd name="adj1" fmla="val 100732"/>
              <a:gd name="adj2" fmla="val 1798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строитель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5482293" y="2204864"/>
            <a:ext cx="3707904" cy="1224136"/>
          </a:xfrm>
          <a:prstGeom prst="cloudCallout">
            <a:avLst>
              <a:gd name="adj1" fmla="val -35831"/>
              <a:gd name="adj2" fmla="val 1185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маляр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омой 16">
            <a:hlinkClick r:id="rId11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rId12" action="ppaction://hlinksldjump"/>
          </p:cNvPr>
          <p:cNvSpPr/>
          <p:nvPr/>
        </p:nvSpPr>
        <p:spPr>
          <a:xfrm>
            <a:off x="7380312" y="6093296"/>
            <a:ext cx="64807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67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4(вопрос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37834" y="5936203"/>
            <a:ext cx="609600" cy="609600"/>
          </a:xfrm>
          <a:prstGeom prst="rect">
            <a:avLst/>
          </a:prstGeom>
        </p:spPr>
      </p:pic>
      <p:pic>
        <p:nvPicPr>
          <p:cNvPr id="3" name="в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6248400"/>
            <a:ext cx="609600" cy="609600"/>
          </a:xfrm>
          <a:prstGeom prst="rect">
            <a:avLst/>
          </a:prstGeom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9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pic>
        <p:nvPicPr>
          <p:cNvPr id="4" name="Picture 3" descr="E:\ЭКОНОМИКА Герасименко\article396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407337" y="4696229"/>
            <a:ext cx="2289448" cy="228944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Выноска-облако 4"/>
          <p:cNvSpPr/>
          <p:nvPr/>
        </p:nvSpPr>
        <p:spPr>
          <a:xfrm>
            <a:off x="1477529" y="958081"/>
            <a:ext cx="7812360" cy="5595120"/>
          </a:xfrm>
          <a:prstGeom prst="cloudCallout">
            <a:avLst>
              <a:gd name="adj1" fmla="val -49624"/>
              <a:gd name="adj2" fmla="val 194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2062870"/>
            <a:ext cx="487083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5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Есть </a:t>
            </a:r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у мамы на прилавке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Куклы, мячики, булавки.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Обувь – справа, ткани – слева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Чашки – на витрине.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Мама – словно королева</a:t>
            </a:r>
          </a:p>
          <a:p>
            <a:r>
              <a:rPr lang="ru-RU" sz="2800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В нашем магазине!</a:t>
            </a:r>
          </a:p>
          <a:p>
            <a:r>
              <a:rPr lang="ru-RU" sz="2800" spc="50" dirty="0" smtClean="0">
                <a:ln w="11430"/>
                <a:solidFill>
                  <a:srgbClr val="FF0000"/>
                </a:solidFill>
              </a:rPr>
              <a:t>Какая </a:t>
            </a:r>
            <a:r>
              <a:rPr lang="ru-RU" sz="2800" spc="50" dirty="0">
                <a:ln w="11430"/>
                <a:solidFill>
                  <a:srgbClr val="FF0000"/>
                </a:solidFill>
              </a:rPr>
              <a:t>профессия у </a:t>
            </a:r>
            <a:r>
              <a:rPr lang="ru-RU" sz="2800" spc="50" dirty="0" smtClean="0">
                <a:ln w="11430"/>
                <a:solidFill>
                  <a:srgbClr val="FF0000"/>
                </a:solidFill>
              </a:rPr>
              <a:t>мамы?</a:t>
            </a:r>
            <a:endParaRPr lang="ru-RU" sz="2800" spc="50" dirty="0">
              <a:ln w="11430"/>
              <a:solidFill>
                <a:srgbClr val="FF0000"/>
              </a:solidFill>
            </a:endParaRPr>
          </a:p>
          <a:p>
            <a:pPr algn="just"/>
            <a:endParaRPr lang="ru-RU" dirty="0"/>
          </a:p>
        </p:txBody>
      </p:sp>
      <p:sp>
        <p:nvSpPr>
          <p:cNvPr id="10" name="Управляющая кнопка: домой 9">
            <a:hlinkClick r:id="rId11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hlinkClick r:id="rId12" action="ppaction://hlinksldjump"/>
          </p:cNvPr>
          <p:cNvSpPr/>
          <p:nvPr/>
        </p:nvSpPr>
        <p:spPr>
          <a:xfrm>
            <a:off x="7380312" y="6093296"/>
            <a:ext cx="64807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0888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23050"/>
    </mc:Choice>
    <mc:Fallback>
      <p:transition spd="slow" advClick="0" advTm="2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e-h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51005" y="3916288"/>
            <a:ext cx="609600" cy="609600"/>
          </a:xfrm>
          <a:prstGeom prst="rect">
            <a:avLst/>
          </a:prstGeom>
        </p:spPr>
      </p:pic>
      <p:pic>
        <p:nvPicPr>
          <p:cNvPr id="14" name="he-h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51005" y="5013176"/>
            <a:ext cx="609600" cy="609600"/>
          </a:xfrm>
          <a:prstGeom prst="rect">
            <a:avLst/>
          </a:prstGeom>
        </p:spPr>
      </p:pic>
      <p:pic>
        <p:nvPicPr>
          <p:cNvPr id="13" name="lay-lay-lay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80597" y="3238500"/>
            <a:ext cx="609600" cy="609600"/>
          </a:xfrm>
          <a:prstGeom prst="rect">
            <a:avLst/>
          </a:prstGeom>
        </p:spPr>
      </p:pic>
      <p:pic>
        <p:nvPicPr>
          <p:cNvPr id="4" name="1ответ — копия (mp3cut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9" cstate="print"/>
          <a:srcRect t="12594" r="-202"/>
          <a:stretch>
            <a:fillRect/>
          </a:stretch>
        </p:blipFill>
        <p:spPr bwMode="auto">
          <a:xfrm>
            <a:off x="-324544" y="0"/>
            <a:ext cx="9773344" cy="7086600"/>
          </a:xfrm>
          <a:prstGeom prst="rect">
            <a:avLst/>
          </a:prstGeom>
          <a:noFill/>
        </p:spPr>
      </p:pic>
      <p:pic>
        <p:nvPicPr>
          <p:cNvPr id="3" name="Picture 3" descr="E:\ЭКОНОМИКА Герасименко\article396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88024" y="4221088"/>
            <a:ext cx="1944216" cy="19442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5364088" y="1977430"/>
            <a:ext cx="3312368" cy="1224136"/>
          </a:xfrm>
          <a:prstGeom prst="cloudCallout">
            <a:avLst>
              <a:gd name="adj1" fmla="val -31608"/>
              <a:gd name="adj2" fmla="val 1438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няня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2717112" y="957337"/>
            <a:ext cx="4141824" cy="1224136"/>
          </a:xfrm>
          <a:prstGeom prst="cloudCallout">
            <a:avLst>
              <a:gd name="adj1" fmla="val 12567"/>
              <a:gd name="adj2" fmla="val 2374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продавец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0" y="2181473"/>
            <a:ext cx="4267200" cy="1224136"/>
          </a:xfrm>
          <a:prstGeom prst="cloudCallout">
            <a:avLst>
              <a:gd name="adj1" fmla="val 98262"/>
              <a:gd name="adj2" fmla="val 1808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омой 16">
            <a:hlinkClick r:id="rId11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86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ngton4ik.info_sms_magi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04448" y="6193971"/>
            <a:ext cx="609600" cy="609600"/>
          </a:xfrm>
          <a:prstGeom prst="rect">
            <a:avLst/>
          </a:prstGeom>
        </p:spPr>
      </p:pic>
      <p:pic>
        <p:nvPicPr>
          <p:cNvPr id="1027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5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Потребности и труд</a:t>
            </a:r>
          </a:p>
          <a:p>
            <a:pPr algn="ctr"/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E:\ЭКОНОМИКА Герасименко\80481829_large_RRRRyoRRyo__2_.png"/>
          <p:cNvPicPr>
            <a:picLocks noChangeAspect="1" noChangeArrowheads="1"/>
          </p:cNvPicPr>
          <p:nvPr/>
        </p:nvPicPr>
        <p:blipFill>
          <a:blip r:embed="rId6" cstate="print"/>
          <a:srcRect r="75577" b="68900"/>
          <a:stretch>
            <a:fillRect/>
          </a:stretch>
        </p:blipFill>
        <p:spPr bwMode="auto">
          <a:xfrm flipH="1">
            <a:off x="-324544" y="1412777"/>
            <a:ext cx="6624736" cy="5662006"/>
          </a:xfrm>
          <a:prstGeom prst="rect">
            <a:avLst/>
          </a:prstGeom>
          <a:noFill/>
        </p:spPr>
      </p:pic>
      <p:pic>
        <p:nvPicPr>
          <p:cNvPr id="14" name="Рисунок 13" descr="C:\Documents and Settings\russkova\Рабочий стол\обложка\Котята по одному\1.1.png"/>
          <p:cNvPicPr>
            <a:picLocks noChangeAspect="1"/>
          </p:cNvPicPr>
          <p:nvPr/>
        </p:nvPicPr>
        <p:blipFill>
          <a:blip r:embed="rId7" cstate="print"/>
          <a:srcRect l="3072" t="5556" r="16382" b="17857"/>
          <a:stretch>
            <a:fillRect/>
          </a:stretch>
        </p:blipFill>
        <p:spPr bwMode="auto">
          <a:xfrm>
            <a:off x="5364088" y="4530341"/>
            <a:ext cx="2844917" cy="232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Выноска-облако 28"/>
          <p:cNvSpPr/>
          <p:nvPr/>
        </p:nvSpPr>
        <p:spPr>
          <a:xfrm>
            <a:off x="1547664" y="2636912"/>
            <a:ext cx="3240360" cy="1368152"/>
          </a:xfrm>
          <a:prstGeom prst="cloudCallout">
            <a:avLst>
              <a:gd name="adj1" fmla="val -4341"/>
              <a:gd name="adj2" fmla="val 338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2852936"/>
            <a:ext cx="260254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Кинозал кота Белобока</a:t>
            </a:r>
            <a:endParaRPr lang="ru-RU" sz="28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Управляющая кнопка: домой 9">
            <a:hlinkClick r:id="rId8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6194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0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76800" y="5788496"/>
            <a:ext cx="609600" cy="609600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9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pic>
        <p:nvPicPr>
          <p:cNvPr id="4" name="Рисунок 3" descr="C:\Documents and Settings\russkova\Рабочий стол\обложка\Котята по одному\1.1.png"/>
          <p:cNvPicPr>
            <a:picLocks noChangeAspect="1"/>
          </p:cNvPicPr>
          <p:nvPr/>
        </p:nvPicPr>
        <p:blipFill>
          <a:blip r:embed="rId10" cstate="print"/>
          <a:srcRect l="3072" t="5556" r="16382" b="17857"/>
          <a:stretch>
            <a:fillRect/>
          </a:stretch>
        </p:blipFill>
        <p:spPr bwMode="auto">
          <a:xfrm>
            <a:off x="395536" y="4941168"/>
            <a:ext cx="2276854" cy="186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Выноска-облако 4"/>
          <p:cNvSpPr/>
          <p:nvPr/>
        </p:nvSpPr>
        <p:spPr>
          <a:xfrm>
            <a:off x="251520" y="908720"/>
            <a:ext cx="7920880" cy="375948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spc="50" dirty="0">
                <a:ln w="11430"/>
                <a:solidFill>
                  <a:srgbClr val="FF0000"/>
                </a:solidFill>
              </a:rPr>
              <a:t>Человек какой профессии первым нашел Чебурашку и придумал ему имя?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8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211749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омой 9">
            <a:hlinkClick r:id="rId13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214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3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pic>
        <p:nvPicPr>
          <p:cNvPr id="3074" name="Picture 2" descr="G:\ЭКОНОМИКА Герасименко\retro-tv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28" t="5703" r="15923" b="8793"/>
          <a:stretch/>
        </p:blipFill>
        <p:spPr bwMode="auto">
          <a:xfrm>
            <a:off x="549465" y="-112762"/>
            <a:ext cx="8352927" cy="735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Documents and Settings\russkova\Рабочий стол\обложка\Котята по одному\1.1.png"/>
          <p:cNvPicPr>
            <a:picLocks noChangeAspect="1"/>
          </p:cNvPicPr>
          <p:nvPr/>
        </p:nvPicPr>
        <p:blipFill>
          <a:blip r:embed="rId5" cstate="print"/>
          <a:srcRect l="3072" t="5556" r="16382" b="17857"/>
          <a:stretch>
            <a:fillRect/>
          </a:stretch>
        </p:blipFill>
        <p:spPr bwMode="auto">
          <a:xfrm>
            <a:off x="-227715" y="5466445"/>
            <a:ext cx="1700790" cy="139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2" descr="G:\ЭКОНОМИКА Герасименко\Red-Down-Arrow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556845" y="4836644"/>
            <a:ext cx="943080" cy="864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7643144" y="386104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Чебураш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259632" y="1844824"/>
            <a:ext cx="5976664" cy="44644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1726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2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E:\ЭКОНОМИКА Герасименко\80481829_large_RRRRyoRRyo__2_.png"/>
          <p:cNvPicPr>
            <a:picLocks noChangeAspect="1" noChangeArrowheads="1"/>
          </p:cNvPicPr>
          <p:nvPr/>
        </p:nvPicPr>
        <p:blipFill>
          <a:blip r:embed="rId3" cstate="print"/>
          <a:srcRect r="75577" b="68900"/>
          <a:stretch>
            <a:fillRect/>
          </a:stretch>
        </p:blipFill>
        <p:spPr bwMode="auto">
          <a:xfrm flipH="1">
            <a:off x="-324544" y="3789040"/>
            <a:ext cx="3600400" cy="3285742"/>
          </a:xfrm>
          <a:prstGeom prst="rect">
            <a:avLst/>
          </a:prstGeom>
          <a:noFill/>
        </p:spPr>
      </p:pic>
      <p:pic>
        <p:nvPicPr>
          <p:cNvPr id="9" name="Picture 2" descr="E:\ЭКОНОМИКА Герасименко\80481829_large_RRRRyoRRyo__2_.png"/>
          <p:cNvPicPr>
            <a:picLocks noChangeAspect="1" noChangeArrowheads="1"/>
          </p:cNvPicPr>
          <p:nvPr/>
        </p:nvPicPr>
        <p:blipFill>
          <a:blip r:embed="rId3" cstate="print"/>
          <a:srcRect l="74753" t="62478"/>
          <a:stretch>
            <a:fillRect/>
          </a:stretch>
        </p:blipFill>
        <p:spPr bwMode="auto">
          <a:xfrm flipH="1">
            <a:off x="4999898" y="3356992"/>
            <a:ext cx="4144102" cy="4414056"/>
          </a:xfrm>
          <a:prstGeom prst="rect">
            <a:avLst/>
          </a:prstGeom>
          <a:noFill/>
        </p:spPr>
      </p:pic>
      <p:pic>
        <p:nvPicPr>
          <p:cNvPr id="10" name="Picture 2" descr="E:\ЭКОНОМИКА Герасименко\80481829_large_RRRRyoRRyo__2_.png"/>
          <p:cNvPicPr>
            <a:picLocks noChangeAspect="1" noChangeArrowheads="1"/>
          </p:cNvPicPr>
          <p:nvPr/>
        </p:nvPicPr>
        <p:blipFill>
          <a:blip r:embed="rId3" cstate="print"/>
          <a:srcRect l="23327" t="32150" r="48830" b="36350"/>
          <a:stretch>
            <a:fillRect/>
          </a:stretch>
        </p:blipFill>
        <p:spPr bwMode="auto">
          <a:xfrm>
            <a:off x="-612576" y="1268760"/>
            <a:ext cx="3730014" cy="3024336"/>
          </a:xfrm>
          <a:prstGeom prst="rect">
            <a:avLst/>
          </a:prstGeom>
          <a:noFill/>
        </p:spPr>
      </p:pic>
      <p:pic>
        <p:nvPicPr>
          <p:cNvPr id="11" name="Picture 2" descr="E:\ЭКОНОМИКА Герасименко\80481829_large_RRRRyoRRyo__2_.png"/>
          <p:cNvPicPr>
            <a:picLocks noChangeAspect="1" noChangeArrowheads="1"/>
          </p:cNvPicPr>
          <p:nvPr/>
        </p:nvPicPr>
        <p:blipFill>
          <a:blip r:embed="rId3" cstate="print"/>
          <a:srcRect l="50008" t="63650" r="26664"/>
          <a:stretch>
            <a:fillRect/>
          </a:stretch>
        </p:blipFill>
        <p:spPr bwMode="auto">
          <a:xfrm>
            <a:off x="6444208" y="1412776"/>
            <a:ext cx="2987824" cy="3336695"/>
          </a:xfrm>
          <a:prstGeom prst="rect">
            <a:avLst/>
          </a:prstGeom>
          <a:noFill/>
        </p:spPr>
      </p:pic>
      <p:pic>
        <p:nvPicPr>
          <p:cNvPr id="14" name="Рисунок 13" descr="C:\Documents and Settings\russkova\Рабочий стол\обложка\Котята по одному\1.1.png"/>
          <p:cNvPicPr>
            <a:picLocks noChangeAspect="1"/>
          </p:cNvPicPr>
          <p:nvPr/>
        </p:nvPicPr>
        <p:blipFill>
          <a:blip r:embed="rId4" cstate="print"/>
          <a:srcRect l="3072" t="5556" r="16382" b="17857"/>
          <a:stretch>
            <a:fillRect/>
          </a:stretch>
        </p:blipFill>
        <p:spPr bwMode="auto">
          <a:xfrm>
            <a:off x="1907704" y="5466445"/>
            <a:ext cx="1700790" cy="139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E:\ЭКОНОМИКА Герасименко\lisich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516216" y="2636912"/>
            <a:ext cx="1199353" cy="1323336"/>
          </a:xfrm>
          <a:prstGeom prst="rect">
            <a:avLst/>
          </a:prstGeom>
          <a:noFill/>
        </p:spPr>
      </p:pic>
      <p:pic>
        <p:nvPicPr>
          <p:cNvPr id="20" name="Picture 5" descr="E:\ЭКОНОМИКА Герасименко\1284203213_b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5085184"/>
            <a:ext cx="960871" cy="1359070"/>
          </a:xfrm>
          <a:prstGeom prst="rect">
            <a:avLst/>
          </a:prstGeom>
          <a:noFill/>
        </p:spPr>
      </p:pic>
      <p:pic>
        <p:nvPicPr>
          <p:cNvPr id="21" name="Picture 3" descr="E:\ЭКОНОМИКА Герасименко\article396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619672" y="2852936"/>
            <a:ext cx="936104" cy="936104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1256624" y="1052736"/>
            <a:ext cx="3315376" cy="1080120"/>
            <a:chOff x="1256624" y="1052736"/>
            <a:chExt cx="3315376" cy="1080120"/>
          </a:xfrm>
        </p:grpSpPr>
        <p:sp>
          <p:nvSpPr>
            <p:cNvPr id="22" name="Выноска-облако 21"/>
            <p:cNvSpPr/>
            <p:nvPr/>
          </p:nvSpPr>
          <p:spPr>
            <a:xfrm>
              <a:off x="1256624" y="1052736"/>
              <a:ext cx="3315376" cy="1080120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691680" y="1124744"/>
              <a:ext cx="2602547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8" action="ppaction://hlinksldjump"/>
                </a:rPr>
                <a:t>Помоги</a:t>
              </a:r>
            </a:p>
            <a:p>
              <a:pPr algn="ctr"/>
              <a:r>
                <a:rPr lang="ru-RU" sz="2800" b="1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8" action="ppaction://hlinksldjump"/>
                </a:rPr>
                <a:t>Ёжику</a:t>
              </a:r>
              <a:endPara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860032" y="908720"/>
            <a:ext cx="4608512" cy="1152128"/>
            <a:chOff x="4860032" y="908720"/>
            <a:chExt cx="4608512" cy="1152128"/>
          </a:xfrm>
        </p:grpSpPr>
        <p:sp>
          <p:nvSpPr>
            <p:cNvPr id="28" name="Выноска-облако 27"/>
            <p:cNvSpPr/>
            <p:nvPr/>
          </p:nvSpPr>
          <p:spPr>
            <a:xfrm>
              <a:off x="4860032" y="908720"/>
              <a:ext cx="4608512" cy="1152128"/>
            </a:xfrm>
            <a:prstGeom prst="cloudCallout">
              <a:avLst>
                <a:gd name="adj1" fmla="val 1403"/>
                <a:gd name="adj2" fmla="val 7755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932040" y="908720"/>
              <a:ext cx="4392488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9" action="ppaction://hlinksldjump"/>
                </a:rPr>
                <a:t>Загадки </a:t>
              </a:r>
            </a:p>
            <a:p>
              <a:pPr algn="ctr"/>
              <a:r>
                <a:rPr lang="ru-RU" sz="2800" b="1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9" action="ppaction://hlinksldjump"/>
                </a:rPr>
                <a:t>от Лисы Рыжий хвост</a:t>
              </a:r>
              <a:endPara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699792" y="2204864"/>
            <a:ext cx="3888432" cy="1584176"/>
            <a:chOff x="2699792" y="2204864"/>
            <a:chExt cx="3888432" cy="1584176"/>
          </a:xfrm>
        </p:grpSpPr>
        <p:sp>
          <p:nvSpPr>
            <p:cNvPr id="30" name="Выноска-облако 29"/>
            <p:cNvSpPr/>
            <p:nvPr/>
          </p:nvSpPr>
          <p:spPr>
            <a:xfrm>
              <a:off x="2699792" y="2204864"/>
              <a:ext cx="3888432" cy="1584176"/>
            </a:xfrm>
            <a:prstGeom prst="cloudCallout">
              <a:avLst>
                <a:gd name="adj1" fmla="val 21587"/>
                <a:gd name="adj2" fmla="val 12544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915816" y="2420888"/>
              <a:ext cx="346664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10" action="ppaction://hlinksldjump"/>
                </a:rPr>
                <a:t>Финансовые задачки от Белочки</a:t>
              </a:r>
              <a:endPara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403648" y="3789040"/>
            <a:ext cx="2952328" cy="1026115"/>
            <a:chOff x="1403648" y="3789040"/>
            <a:chExt cx="2952328" cy="1026115"/>
          </a:xfrm>
        </p:grpSpPr>
        <p:sp>
          <p:nvSpPr>
            <p:cNvPr id="29" name="Выноска-облако 28"/>
            <p:cNvSpPr/>
            <p:nvPr/>
          </p:nvSpPr>
          <p:spPr>
            <a:xfrm>
              <a:off x="1403648" y="3789040"/>
              <a:ext cx="2952328" cy="1023178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547664" y="3861048"/>
              <a:ext cx="2602547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11" action="ppaction://hlinksldjump"/>
                </a:rPr>
                <a:t>Кинозал кота Белобока</a:t>
              </a:r>
              <a:endPara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" name="Управляющая кнопка: домой 1">
            <a:hlinkClick r:id="rId12" action="ppaction://hlinksldjump" highlightClick="1"/>
          </p:cNvPr>
          <p:cNvSpPr/>
          <p:nvPr/>
        </p:nvSpPr>
        <p:spPr>
          <a:xfrm>
            <a:off x="8497801" y="6215654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34594" y="5837331"/>
            <a:ext cx="609600" cy="609600"/>
          </a:xfrm>
          <a:prstGeom prst="rect">
            <a:avLst/>
          </a:prstGeom>
        </p:spPr>
      </p:pic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9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pic>
        <p:nvPicPr>
          <p:cNvPr id="4" name="Рисунок 3" descr="C:\Documents and Settings\russkova\Рабочий стол\обложка\Котята по одному\1.1.png"/>
          <p:cNvPicPr>
            <a:picLocks noChangeAspect="1"/>
          </p:cNvPicPr>
          <p:nvPr/>
        </p:nvPicPr>
        <p:blipFill>
          <a:blip r:embed="rId10" cstate="print"/>
          <a:srcRect l="3072" t="5556" r="16382" b="17857"/>
          <a:stretch>
            <a:fillRect/>
          </a:stretch>
        </p:blipFill>
        <p:spPr bwMode="auto">
          <a:xfrm>
            <a:off x="251520" y="4941168"/>
            <a:ext cx="2420870" cy="198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Выноска-облако 4"/>
          <p:cNvSpPr/>
          <p:nvPr/>
        </p:nvSpPr>
        <p:spPr>
          <a:xfrm>
            <a:off x="251520" y="908720"/>
            <a:ext cx="7920880" cy="375948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spc="50" dirty="0" smtClean="0">
                <a:ln w="11430"/>
                <a:solidFill>
                  <a:srgbClr val="FF0000"/>
                </a:solidFill>
              </a:rPr>
              <a:t>В </a:t>
            </a:r>
            <a:r>
              <a:rPr lang="ru-RU" sz="3600" b="1" spc="50" dirty="0">
                <a:ln w="11430"/>
                <a:solidFill>
                  <a:srgbClr val="FF0000"/>
                </a:solidFill>
              </a:rPr>
              <a:t>кого играли дети Лиза и Малыш  в мультфильме «</a:t>
            </a:r>
            <a:r>
              <a:rPr lang="ru-RU" sz="3600" b="1" spc="50" dirty="0" err="1">
                <a:ln w="11430"/>
                <a:solidFill>
                  <a:srgbClr val="FF0000"/>
                </a:solidFill>
              </a:rPr>
              <a:t>Барбоскины</a:t>
            </a:r>
            <a:r>
              <a:rPr lang="ru-RU" sz="3600" b="1" spc="50" dirty="0" smtClean="0">
                <a:ln w="11430"/>
                <a:solidFill>
                  <a:srgbClr val="FF0000"/>
                </a:solidFill>
              </a:rPr>
              <a:t>»? </a:t>
            </a:r>
            <a:endParaRPr lang="ru-RU" sz="3600" b="1" spc="50" dirty="0">
              <a:ln w="11430"/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7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3056"/>
            <a:ext cx="2220093" cy="211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омой 9">
            <a:hlinkClick r:id="rId13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3761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3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pic>
        <p:nvPicPr>
          <p:cNvPr id="8" name="Picture 2" descr="G:\ЭКОНОМИКА Герасименко\retro-tv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28" t="5703" r="15923" b="8793"/>
          <a:stretch/>
        </p:blipFill>
        <p:spPr bwMode="auto">
          <a:xfrm>
            <a:off x="549465" y="-112762"/>
            <a:ext cx="8352927" cy="7358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Documents and Settings\russkova\Рабочий стол\обложка\Котята по одному\1.1.png"/>
          <p:cNvPicPr>
            <a:picLocks noChangeAspect="1"/>
          </p:cNvPicPr>
          <p:nvPr/>
        </p:nvPicPr>
        <p:blipFill>
          <a:blip r:embed="rId5" cstate="print"/>
          <a:srcRect l="3072" t="5556" r="16382" b="17857"/>
          <a:stretch>
            <a:fillRect/>
          </a:stretch>
        </p:blipFill>
        <p:spPr bwMode="auto">
          <a:xfrm>
            <a:off x="-300930" y="5466444"/>
            <a:ext cx="1700790" cy="139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" name="Picture 2" descr="G:\ЭКОНОМИКА Герасименко\Red-Down-Arrow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410108" y="4839366"/>
            <a:ext cx="1008112" cy="923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7563706" y="386104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Барбоскин ньюз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259632" y="1844824"/>
            <a:ext cx="6192688" cy="4427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8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ngton4ik.info_sms_magi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7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5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Потребности и труд</a:t>
            </a:r>
          </a:p>
          <a:p>
            <a:pPr algn="ctr"/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E:\ЭКОНОМИКА Герасименко\80481829_large_RRRRyoRRyo__2_.png"/>
          <p:cNvPicPr>
            <a:picLocks noChangeAspect="1" noChangeArrowheads="1"/>
          </p:cNvPicPr>
          <p:nvPr/>
        </p:nvPicPr>
        <p:blipFill>
          <a:blip r:embed="rId6" cstate="print"/>
          <a:srcRect l="74753" t="62478"/>
          <a:stretch>
            <a:fillRect/>
          </a:stretch>
        </p:blipFill>
        <p:spPr bwMode="auto">
          <a:xfrm flipH="1">
            <a:off x="5508104" y="2132856"/>
            <a:ext cx="3784499" cy="4054016"/>
          </a:xfrm>
          <a:prstGeom prst="rect">
            <a:avLst/>
          </a:prstGeom>
          <a:noFill/>
        </p:spPr>
      </p:pic>
      <p:pic>
        <p:nvPicPr>
          <p:cNvPr id="20" name="Picture 5" descr="E:\ЭКОНОМИКА Герасименко\1284203213_b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930"/>
          <a:stretch>
            <a:fillRect/>
          </a:stretch>
        </p:blipFill>
        <p:spPr bwMode="auto">
          <a:xfrm>
            <a:off x="1907704" y="3429000"/>
            <a:ext cx="2448272" cy="3171614"/>
          </a:xfrm>
          <a:prstGeom prst="rect">
            <a:avLst/>
          </a:prstGeom>
          <a:noFill/>
        </p:spPr>
      </p:pic>
      <p:sp>
        <p:nvSpPr>
          <p:cNvPr id="30" name="Выноска-облако 29"/>
          <p:cNvSpPr/>
          <p:nvPr/>
        </p:nvSpPr>
        <p:spPr>
          <a:xfrm>
            <a:off x="0" y="980728"/>
            <a:ext cx="5292080" cy="1584176"/>
          </a:xfrm>
          <a:prstGeom prst="cloudCallout">
            <a:avLst>
              <a:gd name="adj1" fmla="val 70345"/>
              <a:gd name="adj2" fmla="val 1523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1196752"/>
            <a:ext cx="34563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Финансовые задачки от Белочки</a:t>
            </a:r>
            <a:endParaRPr lang="ru-RU" sz="28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1186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7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6" cstate="print"/>
          <a:srcRect t="12594" r="-202"/>
          <a:stretch>
            <a:fillRect/>
          </a:stretch>
        </p:blipFill>
        <p:spPr bwMode="auto">
          <a:xfrm>
            <a:off x="-252536" y="0"/>
            <a:ext cx="9773344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Потребности и труд</a:t>
            </a:r>
          </a:p>
          <a:p>
            <a:pPr algn="ctr"/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20" name="Picture 5" descr="E:\ЭКОНОМИКА Герасименко\1284203213_b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930"/>
          <a:stretch>
            <a:fillRect/>
          </a:stretch>
        </p:blipFill>
        <p:spPr bwMode="auto">
          <a:xfrm>
            <a:off x="-180528" y="3686386"/>
            <a:ext cx="2448272" cy="3171614"/>
          </a:xfrm>
          <a:prstGeom prst="rect">
            <a:avLst/>
          </a:prstGeom>
          <a:noFill/>
        </p:spPr>
      </p:pic>
      <p:sp>
        <p:nvSpPr>
          <p:cNvPr id="8" name="Выноска-облако 7"/>
          <p:cNvSpPr/>
          <p:nvPr/>
        </p:nvSpPr>
        <p:spPr>
          <a:xfrm>
            <a:off x="1475656" y="836712"/>
            <a:ext cx="7956376" cy="4464496"/>
          </a:xfrm>
          <a:prstGeom prst="cloudCallout">
            <a:avLst>
              <a:gd name="adj1" fmla="val -44328"/>
              <a:gd name="adj2" fmla="val 490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1676366"/>
            <a:ext cx="61206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Кот Белобок зимой купил килограмм картошки за 8 рублей, а осенью за 5 рублей.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lvl="0"/>
            <a:r>
              <a:rPr lang="ru-RU" sz="2800" b="1" dirty="0" smtClean="0">
                <a:solidFill>
                  <a:srgbClr val="FF0000"/>
                </a:solidFill>
              </a:rPr>
              <a:t>Когда </a:t>
            </a:r>
            <a:r>
              <a:rPr lang="ru-RU" sz="2800" b="1" dirty="0">
                <a:solidFill>
                  <a:srgbClr val="FF0000"/>
                </a:solidFill>
              </a:rPr>
              <a:t>дешевле картошка продается: зимой или осенью? Почему?</a:t>
            </a:r>
          </a:p>
          <a:p>
            <a:endParaRPr lang="ru-RU" dirty="0"/>
          </a:p>
        </p:txBody>
      </p:sp>
      <p:pic>
        <p:nvPicPr>
          <p:cNvPr id="3" name="28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56484" y="5761131"/>
            <a:ext cx="609600" cy="609600"/>
          </a:xfrm>
          <a:prstGeom prst="rect">
            <a:avLst/>
          </a:prstGeom>
        </p:spPr>
      </p:pic>
      <p:sp>
        <p:nvSpPr>
          <p:cNvPr id="12" name="Управляющая кнопка: домой 11">
            <a:hlinkClick r:id="rId11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>
            <a:hlinkClick r:id="rId12" action="ppaction://hlinksldjump"/>
          </p:cNvPr>
          <p:cNvSpPr/>
          <p:nvPr/>
        </p:nvSpPr>
        <p:spPr>
          <a:xfrm>
            <a:off x="7380312" y="6093296"/>
            <a:ext cx="64807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46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39752" y="6272567"/>
            <a:ext cx="609600" cy="609600"/>
          </a:xfrm>
          <a:prstGeom prst="rect">
            <a:avLst/>
          </a:prstGeom>
        </p:spPr>
      </p:pic>
      <p:pic>
        <p:nvPicPr>
          <p:cNvPr id="2" name="в4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99648" y="5952909"/>
            <a:ext cx="609600" cy="609600"/>
          </a:xfrm>
          <a:prstGeom prst="rect">
            <a:avLst/>
          </a:prstGeom>
        </p:spPr>
      </p:pic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4400" y="5238514"/>
            <a:ext cx="609600" cy="609600"/>
          </a:xfrm>
          <a:prstGeom prst="rect">
            <a:avLst/>
          </a:prstGeom>
        </p:spPr>
      </p:pic>
      <p:pic>
        <p:nvPicPr>
          <p:cNvPr id="1027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9" cstate="print"/>
          <a:srcRect t="12594" r="-202"/>
          <a:stretch>
            <a:fillRect/>
          </a:stretch>
        </p:blipFill>
        <p:spPr bwMode="auto">
          <a:xfrm>
            <a:off x="-252536" y="0"/>
            <a:ext cx="9773344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Потребности и труд</a:t>
            </a:r>
          </a:p>
          <a:p>
            <a:pPr algn="ctr"/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1043608" y="692696"/>
            <a:ext cx="8388424" cy="5869813"/>
          </a:xfrm>
          <a:prstGeom prst="cloudCallout">
            <a:avLst>
              <a:gd name="adj1" fmla="val -53325"/>
              <a:gd name="adj2" fmla="val 323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9976" y="1586371"/>
            <a:ext cx="6552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600" b="1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Кот </a:t>
            </a:r>
            <a:r>
              <a:rPr lang="ru-RU" sz="2600" b="1" spc="5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Матроскин</a:t>
            </a:r>
            <a:r>
              <a:rPr lang="ru-RU" sz="2600" b="1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 и пес Шарик услышали по радио объявление.</a:t>
            </a:r>
          </a:p>
          <a:p>
            <a:r>
              <a:rPr lang="ru-RU" sz="2600" b="1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В газету требуется журналист, который имеет специальное образование, владеет компьютером и умеет фотографировать. </a:t>
            </a:r>
            <a:r>
              <a:rPr lang="ru-RU" sz="2600" b="1" spc="5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Матроскин</a:t>
            </a:r>
            <a:r>
              <a:rPr lang="ru-RU" sz="2600" b="1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 и Шарик решили участвовать в конкурсе на эту должность: Шарику нравилась фотоохота, а </a:t>
            </a:r>
            <a:r>
              <a:rPr lang="ru-RU" sz="2600" b="1" spc="5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Матроскин</a:t>
            </a:r>
            <a:r>
              <a:rPr lang="ru-RU" sz="2600" b="1" spc="50" dirty="0">
                <a:ln w="11430"/>
                <a:solidFill>
                  <a:schemeClr val="accent2">
                    <a:lumMod val="75000"/>
                  </a:schemeClr>
                </a:solidFill>
              </a:rPr>
              <a:t> освоил компьютер.</a:t>
            </a:r>
          </a:p>
          <a:p>
            <a:r>
              <a:rPr lang="ru-RU" sz="2600" b="1" dirty="0">
                <a:solidFill>
                  <a:srgbClr val="FF0000"/>
                </a:solidFill>
              </a:rPr>
              <a:t>Примут ли их на работу и почему?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" name="Picture 5" descr="E:\ЭКОНОМИКА Герасименко\1284203213_b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930"/>
          <a:stretch>
            <a:fillRect/>
          </a:stretch>
        </p:blipFill>
        <p:spPr bwMode="auto">
          <a:xfrm>
            <a:off x="-396552" y="3894657"/>
            <a:ext cx="2448272" cy="3171614"/>
          </a:xfrm>
          <a:prstGeom prst="rect">
            <a:avLst/>
          </a:prstGeom>
          <a:noFill/>
        </p:spPr>
      </p:pic>
      <p:sp>
        <p:nvSpPr>
          <p:cNvPr id="11" name="Управляющая кнопка: домой 10">
            <a:hlinkClick r:id="rId11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4085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ington4ik.info_sms_magi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5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E:\ЭКОНОМИКА Герасименко\80481829_large_RRRRyoRRyo__2_.png"/>
          <p:cNvPicPr>
            <a:picLocks noChangeAspect="1" noChangeArrowheads="1"/>
          </p:cNvPicPr>
          <p:nvPr/>
        </p:nvPicPr>
        <p:blipFill>
          <a:blip r:embed="rId6" cstate="print"/>
          <a:srcRect l="50008" t="63650" r="26664"/>
          <a:stretch>
            <a:fillRect/>
          </a:stretch>
        </p:blipFill>
        <p:spPr bwMode="auto">
          <a:xfrm>
            <a:off x="5147929" y="1698405"/>
            <a:ext cx="4097232" cy="4575643"/>
          </a:xfrm>
          <a:prstGeom prst="rect">
            <a:avLst/>
          </a:prstGeom>
          <a:noFill/>
        </p:spPr>
      </p:pic>
      <p:pic>
        <p:nvPicPr>
          <p:cNvPr id="9" name="Picture 4" descr="E:\ЭКОНОМИКА Герасименко\lisich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403648" y="3429000"/>
            <a:ext cx="2616315" cy="2886777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/>
        </p:nvGrpSpPr>
        <p:grpSpPr>
          <a:xfrm>
            <a:off x="214282" y="1285860"/>
            <a:ext cx="4933782" cy="1423060"/>
            <a:chOff x="4860032" y="908720"/>
            <a:chExt cx="4608512" cy="1152128"/>
          </a:xfrm>
        </p:grpSpPr>
        <p:sp>
          <p:nvSpPr>
            <p:cNvPr id="11" name="Выноска-облако 10"/>
            <p:cNvSpPr/>
            <p:nvPr/>
          </p:nvSpPr>
          <p:spPr>
            <a:xfrm>
              <a:off x="4860032" y="908720"/>
              <a:ext cx="4608512" cy="1152128"/>
            </a:xfrm>
            <a:prstGeom prst="cloudCallout">
              <a:avLst>
                <a:gd name="adj1" fmla="val 74647"/>
                <a:gd name="adj2" fmla="val 6493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932040" y="908720"/>
              <a:ext cx="4392488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Загадки </a:t>
              </a:r>
            </a:p>
            <a:p>
              <a:pPr algn="ctr"/>
              <a:r>
                <a:rPr lang="ru-RU" sz="2800" b="1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от Лисы Рыжий хвост</a:t>
              </a:r>
              <a:endPara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5(вопрос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433052" y="6232027"/>
            <a:ext cx="609600" cy="609600"/>
          </a:xfrm>
          <a:prstGeom prst="rect">
            <a:avLst/>
          </a:prstGeom>
        </p:spPr>
      </p:pic>
      <p:pic>
        <p:nvPicPr>
          <p:cNvPr id="2" name="в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34400" y="5976257"/>
            <a:ext cx="609600" cy="609600"/>
          </a:xfrm>
          <a:prstGeom prst="rect">
            <a:avLst/>
          </a:prstGeom>
        </p:spPr>
      </p:pic>
      <p:pic>
        <p:nvPicPr>
          <p:cNvPr id="1027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7" cstate="print"/>
          <a:srcRect t="12594" r="-202"/>
          <a:stretch>
            <a:fillRect/>
          </a:stretch>
        </p:blipFill>
        <p:spPr bwMode="auto">
          <a:xfrm>
            <a:off x="-285784" y="0"/>
            <a:ext cx="9773344" cy="7086600"/>
          </a:xfrm>
          <a:prstGeom prst="rect">
            <a:avLst/>
          </a:prstGeom>
          <a:noFill/>
        </p:spPr>
      </p:pic>
      <p:pic>
        <p:nvPicPr>
          <p:cNvPr id="19" name="Picture 4" descr="E:\ЭКОНОМИКА Герасименко\lisichk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0" y="4363192"/>
            <a:ext cx="2428860" cy="2679944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051720" y="764704"/>
            <a:ext cx="7236296" cy="4752528"/>
          </a:xfrm>
          <a:prstGeom prst="cloudCallout">
            <a:avLst>
              <a:gd name="adj1" fmla="val -52661"/>
              <a:gd name="adj2" fmla="val 296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47863" y="1340768"/>
            <a:ext cx="51499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Кто </a:t>
            </a:r>
            <a:r>
              <a:rPr lang="ru-RU" sz="2800" dirty="0">
                <a:solidFill>
                  <a:srgbClr val="FF0000"/>
                </a:solidFill>
              </a:rPr>
              <a:t>у постели больного сидит?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И как лечиться он всем говорит.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Кто болен – он капли предложит принять,</a:t>
            </a:r>
          </a:p>
          <a:p>
            <a:r>
              <a:rPr lang="ru-RU" sz="2800" dirty="0">
                <a:solidFill>
                  <a:srgbClr val="FF0000"/>
                </a:solidFill>
              </a:rPr>
              <a:t>Тому, кто здоров, –</a:t>
            </a:r>
          </a:p>
          <a:p>
            <a:r>
              <a:rPr lang="ru-RU" sz="2800" dirty="0">
                <a:solidFill>
                  <a:srgbClr val="FF0000"/>
                </a:solidFill>
              </a:rPr>
              <a:t>Разрешит погулять.</a:t>
            </a:r>
          </a:p>
          <a:p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940152" y="5703164"/>
            <a:ext cx="1944216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hlinkClick r:id="rId9" action="ppaction://hlinksldjump"/>
              </a:rPr>
              <a:t>Ответ 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1" name="Управляющая кнопка: домой 10">
            <a:hlinkClick r:id="rId10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(ответ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74396" y="5969219"/>
            <a:ext cx="609600" cy="609600"/>
          </a:xfrm>
          <a:prstGeom prst="rect">
            <a:avLst/>
          </a:prstGeom>
        </p:spPr>
      </p:pic>
      <p:pic>
        <p:nvPicPr>
          <p:cNvPr id="3" name="в1(ответ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8520" y="6477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H:\Без имени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08" y="-88681"/>
            <a:ext cx="9615027" cy="6972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омой 7">
            <a:hlinkClick r:id="rId9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844080" y="3410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9" name="Стрелка вправо 8">
            <a:hlinkClick r:id="rId10" action="ppaction://hlinksldjump"/>
          </p:cNvPr>
          <p:cNvSpPr/>
          <p:nvPr/>
        </p:nvSpPr>
        <p:spPr>
          <a:xfrm>
            <a:off x="7380312" y="6021288"/>
            <a:ext cx="64807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6(вопрос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76650" y="5661248"/>
            <a:ext cx="609600" cy="609600"/>
          </a:xfrm>
          <a:prstGeom prst="rect">
            <a:avLst/>
          </a:prstGeom>
        </p:spPr>
      </p:pic>
      <p:pic>
        <p:nvPicPr>
          <p:cNvPr id="2" name="в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34400" y="6310086"/>
            <a:ext cx="609600" cy="609600"/>
          </a:xfrm>
          <a:prstGeom prst="rect">
            <a:avLst/>
          </a:prstGeom>
        </p:spPr>
      </p:pic>
      <p:pic>
        <p:nvPicPr>
          <p:cNvPr id="1027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7" cstate="print"/>
          <a:srcRect t="12594" r="-202"/>
          <a:stretch>
            <a:fillRect/>
          </a:stretch>
        </p:blipFill>
        <p:spPr bwMode="auto">
          <a:xfrm>
            <a:off x="-252536" y="0"/>
            <a:ext cx="9773344" cy="7086600"/>
          </a:xfrm>
          <a:prstGeom prst="rect">
            <a:avLst/>
          </a:prstGeom>
          <a:noFill/>
        </p:spPr>
      </p:pic>
      <p:pic>
        <p:nvPicPr>
          <p:cNvPr id="19" name="Picture 4" descr="E:\ЭКОНОМИКА Герасименко\lisichk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0" y="3717032"/>
            <a:ext cx="2428860" cy="2679944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051720" y="980728"/>
            <a:ext cx="7236296" cy="3312368"/>
          </a:xfrm>
          <a:prstGeom prst="cloudCallout">
            <a:avLst>
              <a:gd name="adj1" fmla="val -50818"/>
              <a:gd name="adj2" fmla="val 492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93604" y="1622326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Он не летчик, не пилот,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Он ведет не самолет,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А огромную ракету,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Дети, кто, скажите, это?</a:t>
            </a: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508104" y="4941168"/>
            <a:ext cx="1944216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hlinkClick r:id="rId9" action="ppaction://hlinksldjump"/>
              </a:rPr>
              <a:t>Ответ 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омой 9">
            <a:hlinkClick r:id="rId10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6(ответ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в2(ответ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2852936"/>
            <a:ext cx="609600" cy="609600"/>
          </a:xfrm>
          <a:prstGeom prst="rect">
            <a:avLst/>
          </a:prstGeom>
        </p:spPr>
      </p:pic>
      <p:pic>
        <p:nvPicPr>
          <p:cNvPr id="8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7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:\13-vector-cartoon-skiing-space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428"/>
          <a:stretch/>
        </p:blipFill>
        <p:spPr bwMode="auto">
          <a:xfrm>
            <a:off x="3995936" y="958081"/>
            <a:ext cx="3954164" cy="5416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E:\ЭКОНОМИКА Герасименко\lisichk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9444" y="2256382"/>
            <a:ext cx="3600400" cy="397259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Управляющая кнопка: домой 8">
            <a:hlinkClick r:id="rId10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>
            <a:hlinkClick r:id="rId11" action="ppaction://hlinksldjump"/>
          </p:cNvPr>
          <p:cNvSpPr/>
          <p:nvPr/>
        </p:nvSpPr>
        <p:spPr>
          <a:xfrm>
            <a:off x="7380312" y="6093296"/>
            <a:ext cx="648072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7(вопрос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23692" y="6005286"/>
            <a:ext cx="609600" cy="609600"/>
          </a:xfrm>
          <a:prstGeom prst="rect">
            <a:avLst/>
          </a:prstGeom>
        </p:spPr>
      </p:pic>
      <p:pic>
        <p:nvPicPr>
          <p:cNvPr id="2" name="в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34400" y="6310086"/>
            <a:ext cx="609600" cy="609600"/>
          </a:xfrm>
          <a:prstGeom prst="rect">
            <a:avLst/>
          </a:prstGeom>
        </p:spPr>
      </p:pic>
      <p:pic>
        <p:nvPicPr>
          <p:cNvPr id="1027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7" cstate="print"/>
          <a:srcRect t="12594" r="-202"/>
          <a:stretch>
            <a:fillRect/>
          </a:stretch>
        </p:blipFill>
        <p:spPr bwMode="auto">
          <a:xfrm>
            <a:off x="-252536" y="0"/>
            <a:ext cx="9773344" cy="7086600"/>
          </a:xfrm>
          <a:prstGeom prst="rect">
            <a:avLst/>
          </a:prstGeom>
          <a:noFill/>
        </p:spPr>
      </p:pic>
      <p:pic>
        <p:nvPicPr>
          <p:cNvPr id="19" name="Picture 4" descr="E:\ЭКОНОМИКА Герасименко\lisichk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0" y="3717032"/>
            <a:ext cx="2428860" cy="2679944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051720" y="980728"/>
            <a:ext cx="7236296" cy="3312368"/>
          </a:xfrm>
          <a:prstGeom prst="cloudCallout">
            <a:avLst>
              <a:gd name="adj1" fmla="val -50818"/>
              <a:gd name="adj2" fmla="val 492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93604" y="1622326"/>
            <a:ext cx="4752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Не </a:t>
            </a:r>
            <a:r>
              <a:rPr lang="ru-RU" sz="2800" dirty="0">
                <a:solidFill>
                  <a:srgbClr val="FF0000"/>
                </a:solidFill>
              </a:rPr>
              <a:t>художник он,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Но краской пахнет неизменно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По картинам он не мастер –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Мастер он по стенам.</a:t>
            </a: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508104" y="4941168"/>
            <a:ext cx="1944216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hlinkClick r:id="rId9" action="ppaction://hlinksldjump"/>
              </a:rPr>
              <a:t>Ответ 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10" name="Управляющая кнопка: домой 9">
            <a:hlinkClick r:id="rId10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98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2(ответ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2852936"/>
            <a:ext cx="609600" cy="609600"/>
          </a:xfrm>
          <a:prstGeom prst="rect">
            <a:avLst/>
          </a:prstGeom>
        </p:spPr>
      </p:pic>
      <p:pic>
        <p:nvPicPr>
          <p:cNvPr id="8" name="Picture 3" descr="E:\ЭКОНОМИКА Герасименко\1267969286_56876587658-30.jpg"/>
          <p:cNvPicPr>
            <a:picLocks noChangeAspect="1" noChangeArrowheads="1"/>
          </p:cNvPicPr>
          <p:nvPr/>
        </p:nvPicPr>
        <p:blipFill>
          <a:blip r:embed="rId6" cstate="print"/>
          <a:srcRect t="12594" r="-202"/>
          <a:stretch>
            <a:fillRect/>
          </a:stretch>
        </p:blipFill>
        <p:spPr bwMode="auto">
          <a:xfrm>
            <a:off x="-304800" y="0"/>
            <a:ext cx="9773344" cy="708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Потребности и труд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2" name="Picture 4" descr="E:\ЭКОНОМИКА Герасименко\lisich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3460" y="3157736"/>
            <a:ext cx="3056532" cy="337250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074" name="Picture 2" descr="H:\k6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08931"/>
            <a:ext cx="3980457" cy="5427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7(ответ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90392" y="6082304"/>
            <a:ext cx="609600" cy="609600"/>
          </a:xfrm>
          <a:prstGeom prst="rect">
            <a:avLst/>
          </a:prstGeom>
        </p:spPr>
      </p:pic>
      <p:sp>
        <p:nvSpPr>
          <p:cNvPr id="11" name="Управляющая кнопка: домой 10">
            <a:hlinkClick r:id="rId10" action="ppaction://hlinksldjump" highlightClick="1"/>
          </p:cNvPr>
          <p:cNvSpPr/>
          <p:nvPr/>
        </p:nvSpPr>
        <p:spPr>
          <a:xfrm>
            <a:off x="8380996" y="6011458"/>
            <a:ext cx="792088" cy="642346"/>
          </a:xfrm>
          <a:prstGeom prst="actionButtonHome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37032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</TotalTime>
  <Words>343</Words>
  <Application>Microsoft Office PowerPoint</Application>
  <PresentationFormat>Экран (4:3)</PresentationFormat>
  <Paragraphs>87</Paragraphs>
  <Slides>24</Slides>
  <Notes>2</Notes>
  <HiddenSlides>0</HiddenSlides>
  <MMClips>54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Александра В. Наконечная</dc:creator>
  <cp:lastModifiedBy>User</cp:lastModifiedBy>
  <cp:revision>264</cp:revision>
  <dcterms:modified xsi:type="dcterms:W3CDTF">2020-12-04T09:40:23Z</dcterms:modified>
</cp:coreProperties>
</file>