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0" r:id="rId2"/>
    <p:sldId id="256" r:id="rId3"/>
    <p:sldId id="257" r:id="rId4"/>
    <p:sldId id="304" r:id="rId5"/>
    <p:sldId id="303" r:id="rId6"/>
    <p:sldId id="305" r:id="rId7"/>
    <p:sldId id="259" r:id="rId8"/>
    <p:sldId id="306" r:id="rId9"/>
    <p:sldId id="260" r:id="rId10"/>
    <p:sldId id="261" r:id="rId11"/>
    <p:sldId id="312" r:id="rId12"/>
    <p:sldId id="313" r:id="rId13"/>
    <p:sldId id="262" r:id="rId14"/>
    <p:sldId id="319" r:id="rId15"/>
    <p:sldId id="302" r:id="rId16"/>
    <p:sldId id="276" r:id="rId17"/>
    <p:sldId id="264" r:id="rId18"/>
    <p:sldId id="265" r:id="rId19"/>
    <p:sldId id="266" r:id="rId20"/>
    <p:sldId id="267" r:id="rId21"/>
    <p:sldId id="329" r:id="rId22"/>
    <p:sldId id="330" r:id="rId23"/>
    <p:sldId id="331" r:id="rId24"/>
    <p:sldId id="332" r:id="rId25"/>
    <p:sldId id="333" r:id="rId26"/>
    <p:sldId id="268" r:id="rId27"/>
    <p:sldId id="322" r:id="rId28"/>
    <p:sldId id="269" r:id="rId29"/>
    <p:sldId id="277" r:id="rId30"/>
    <p:sldId id="281" r:id="rId31"/>
    <p:sldId id="278" r:id="rId32"/>
    <p:sldId id="282" r:id="rId33"/>
    <p:sldId id="279" r:id="rId34"/>
    <p:sldId id="283" r:id="rId35"/>
    <p:sldId id="280" r:id="rId36"/>
    <p:sldId id="284" r:id="rId37"/>
    <p:sldId id="286" r:id="rId38"/>
    <p:sldId id="292" r:id="rId39"/>
    <p:sldId id="285" r:id="rId40"/>
    <p:sldId id="293" r:id="rId41"/>
    <p:sldId id="287" r:id="rId42"/>
    <p:sldId id="288" r:id="rId43"/>
    <p:sldId id="289" r:id="rId44"/>
    <p:sldId id="294" r:id="rId45"/>
    <p:sldId id="33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15" autoAdjust="0"/>
    <p:restoredTop sz="88517" autoAdjust="0"/>
  </p:normalViewPr>
  <p:slideViewPr>
    <p:cSldViewPr>
      <p:cViewPr varScale="1">
        <p:scale>
          <a:sx n="64" d="100"/>
          <a:sy n="64" d="100"/>
        </p:scale>
        <p:origin x="-15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148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722E0-2803-49DB-9909-5165472EEB9B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08E8-DEDB-410F-9496-29E0BE4E28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nfosmi.net/images/stories/articles/2014/Zdorovie/12-2014/10/peshcherniy_chel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mam2mam.ru/articles/favorites/article.php?ID=20455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klad.ru/wp-content/uploads/2017/07/2-rublya-2017-goda-1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sevybory.ru/wp-content/uploads/2017/06/Petr2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idspirit-images.global.ssl.fastly.net/rarecoins/cloned-images/auction_137/lots/import_0/271/1/a_ignore_q_80_w_1000_c_limit_1.jpg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klad.ru/wp-content/uploads/2017/07/2-rublya-2017-goda-1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klad.ru/wp-content/uploads/2017/07/2-rublya-2017-goda-1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outhklad.ru/wp-content/uploads/2017/07/2-rublya-2017-goda-1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3.depositphotos.com/1003930/178/i/950/depositphotos_1783556-stock-photo-bank-man-and-money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lipartbest.com/cliparts/dc6/xX7/dc6xX75xi.gif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1.1zoom.ru/b5050/922/313611-alexfas01_1440x900.jpg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urmuseum.ru/uploads/images/catalogs/numismatics/paper-money/11_1.jpg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ga.ru/100-dm.jpg" TargetMode="External"/><Relationship Id="rId7" Type="http://schemas.openxmlformats.org/officeDocument/2006/relationships/hyperlink" Target="https://media2.24aul.ru/imgs/57b01ee573fce81980d70393/1-yuan-1999-1-8003823.jp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fztn.com/sites/default/files/500.jpg" TargetMode="External"/><Relationship Id="rId5" Type="http://schemas.openxmlformats.org/officeDocument/2006/relationships/hyperlink" Target="http://www.brsata.com/postpic/2014/03/one-dollar-play-money-printable_149013.jpg" TargetMode="External"/><Relationship Id="rId4" Type="http://schemas.openxmlformats.org/officeDocument/2006/relationships/hyperlink" Target="https://images.crafta.ua/collecting-items/6525584207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777-rubley.ru/d/10%20%D1%80%D1%83%D0%B1%D0%BB%D0%B5%D0%B9%202004.jp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monetnik.ru/storage/market-lot/88/25/82088/227527_big.jpg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04.infourok.ru/uploads/ex/109d/0000c064-998cdc6e/hello_html_20ab9fbc.p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syamagik.ru/wp-content/uploads/2017/11/5-5.jpg" TargetMode="External"/><Relationship Id="rId4" Type="http://schemas.openxmlformats.org/officeDocument/2006/relationships/hyperlink" Target="https://ic.pics.livejournal.com/vaduhan_08/73269170/429767/429767_900.jpg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ahimmcoins.ru/images/rossija_1997-nv_100_rublei_2004g-2.jpg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.ebayimg.com/images/i/282997604087-0-1/s-l1000.jpg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1.1zoom.me/b5050/22/266623-alexfas01_1280x1024.jpg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monetnik.ru/storage/market-lot/29/92/76529/211752_big.jpg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auction.ru/offer_images/2017/12/14/01/big/V/VTGF43MEMAa/banknota_2000_rublej_2017_goda_vladivostok_russkij_most_i_kosmodrom_vostochnyj_press.jpg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.mtdata.ru/r480x-/u29/photo3E2C/20562899588-0/original.jpeg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02.infourok.ru/uploads/ex/0ac6/00032b8d-4f16b69c/hello_html_m2e2e0901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rimamedia.gcdn.co/f/big/1302/1301260.jpe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m2mam.ru/articles/favorites/article.php?ID=20455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nezhinsk.ru/uploads/posts/2018-06/1528353700_hello_html_2a78c307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icsnews.net/wp-content/uploads/2016/08/11111.jpg" TargetMode="External"/><Relationship Id="rId4" Type="http://schemas.openxmlformats.org/officeDocument/2006/relationships/hyperlink" Target="http://wildfrontier.ru/wp-content/uploads/2016/06/Ohota-pervobytnyh-lyudej3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ursociety.ru/_pu/2/73421975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1.bp.blogspot.com/-uU3Y_AyZ-d4/Wfef7-1-CkI/AAAAAAAAFbQ/FCG4mcWm2C41DUyRt7WRSVQyB7XDPm-6ACLcBGAs/s1600/Recolectores.jpg" TargetMode="External"/><Relationship Id="rId4" Type="http://schemas.openxmlformats.org/officeDocument/2006/relationships/hyperlink" Target="http://900igr.net/datai/biologija/Pojavlenie-cheloveka-razumnogo/0019-017-Ljudi-sovremennogo-tipa-neoantropy.pn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kdggoldblog.ru/wp-content/uploads/2018/02/4-barter_1-598x3002.pn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5.depositphotos.com/1013734/442/i/950/depositphotos_4421207-stock-photo-seashells-tigris-cowrie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mg-fotki.yandex.ru/get/48627/253256692.30d/0_16c061_f74905f2_L" TargetMode="External"/><Relationship Id="rId4" Type="http://schemas.openxmlformats.org/officeDocument/2006/relationships/hyperlink" Target="https://stilnaya.com/images/stories/virtuemart/product/a339_rakushka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reading.ru/img/406117_6__45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24nf.ru/uploads/posts/2016-04/1460124469_pervye-dengi-na-rusi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http://infosmi.net/images/stories/articles/2014/Zdorovie/12-2014/10/peshcherniy_chel.jpg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http://mam2mam.ru/articles/favorites/article.php?ID=20455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http://southklad.ru/wp-content/uploads/2017/07/2-rublya-2017-goda-1.jpg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https://vsevybory.ru/wp-content/uploads/2017/06/Petr2.jpg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https://bidspirit-images.global.ssl.fastly.net/rarecoins/cloned-images/auction_137/lots/import_0/271/1/a_ignore_q_80_w_1000_c_limit_1.jpg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http://southklad.ru/wp-content/uploads/2017/07/2-rublya-2017-goda-1.jpg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http://southklad.ru/wp-content/uploads/2017/07/2-rublya-2017-goda-1.jpg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http://southklad.ru/wp-content/uploads/2017/07/2-rublya-2017-goda-1.jpg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https://static3.depositphotos.com/1003930/178/i/950/depositphotos_1783556-stock-photo-bank-man-and-money.jpg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http://www.clipartbest.com/cliparts/dc6/xX7/dc6xX75xi.gif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https://s1.1zoom.ru/b5050/922/313611-alexfas01_1440x900.jpg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https://www.purmuseum.ru/uploads/images/catalogs/numismatics/paper-money/11_1.jpg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https://www.anaga.ru/100-dm.jpg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https://images.crafta.ua/collecting-items/6525584207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http://www.brsata.com/postpic/2014/03/one-dollar-play-money-printable_149013.jpg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6"/>
              </a:rPr>
              <a:t>https://sfztn.com/sites/default/files/500.jpg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7"/>
              </a:rPr>
              <a:t>https://media2.24aul.ru/imgs/57b01ee573fce81980d70393/1-yuan-1999-1-8003823.jpg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http://777-rubley.ru/d/10%20%D1%80%D1%83%D0%B1%D0%BB%D0%B5%D0%B9%202004.jpg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https://cdn.monetnik.ru/storage/market-lot/88/25/82088/227527_big.jpg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https://ds04.infourok.ru/uploads/ex/109d/0000c064-998cdc6e/hello_html_20ab9fbc.png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https://ic.pics.livejournal.com/vaduhan_08/73269170/429767/429767_900.jpg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https://vsyamagik.ru/wp-content/uploads/2017/11/5-5.jpg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http://rahimmcoins.ru/images/rossija_1997-nv_100_rublei_2004g-2.jpg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https://i.ebayimg.com/images/i/282997604087-0-1/s-l1000.jpg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http://s1.1zoom.me/b5050/22/266623-alexfas01_1280x1024.jpg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https://cdn.monetnik.ru/storage/market-lot/29/92/76529/211752_big.jpg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https://static.auction.ru/offer_images/2017/12/14/01/big/V/VTGF43MEMAa/banknota_2000_rublej_2017_goda_vladivostok_russkij_most_i_kosmodrom_vostochnyj_press.jpg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https://r.mtdata.ru/r480x-/u29/photo3E2C/20562899588-0/original.jpeg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https://ds02.infourok.ru/uploads/ex/0ac6/00032b8d-4f16b69c/hello_html_m2e2e0901.jpg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https://primamedia.gcdn.co/f/big/1302/1301260.jpeg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http://mam2mam.ru/articles/favorites/article.php?ID=20455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http://snezhinsk.ru/uploads/posts/2018-06/1528353700_hello_html_2a78c307.jpg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http://wildfrontier.ru/wp-content/uploads/2016/06/Ohota-pervobytnyh-lyudej3.jpg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http://picsnews.net/wp-content/uploads/2016/08/11111.jpg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http://oursociety.ru/_pu/2/73421975.jpg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http://900igr.net/datai/biologija/Pojavlenie-cheloveka-razumnogo/0019-017-Ljudi-sovremennogo-tipa-neoantropy.png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https://1.bp.blogspot.com/-uU3Y_AyZ-d4/Wfef7-1-CkI/AAAAAAAAFbQ/FCG4mcWm2C41DUyRt7WRSVQyB7XDPm-6ACLcBGAs/s1600/Recolectores.jpg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http://kdggoldblog.ru/wp-content/uploads/2018/02/4-barter_1-598x3002.png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https://static5.depositphotos.com/1013734/442/i/950/depositphotos_4421207-stock-photo-seashells-tigris-cowrie.jpg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https://stilnaya.com/images/stories/virtuemart/product/a339_rakushka.jpg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5"/>
              </a:rPr>
              <a:t>https://img-fotki.yandex.ru/get/48627/253256692.30d/0_16c061_f74905f2_L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https://www.wikireading.ru/img/406117_6__45.jpg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4"/>
              </a:rPr>
              <a:t>http://24nf.ru/uploads/posts/2016-04/1460124469_pervye-dengi-na-rusi.jpg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208E8-DEDB-410F-9496-29E0BE4E286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B71F-3761-4603-8DF3-A772083FFDF7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1D5C-D1C8-4B90-A8C1-A5B84E04B8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animatika.narod.ru/Narabotki12.htm" TargetMode="External"/><Relationship Id="rId13" Type="http://schemas.openxmlformats.org/officeDocument/2006/relationships/hyperlink" Target="http://astrakhanklad.ru/viewtopic.php?f=12&amp;t=114" TargetMode="External"/><Relationship Id="rId3" Type="http://schemas.openxmlformats.org/officeDocument/2006/relationships/image" Target="../media/image78.png"/><Relationship Id="rId7" Type="http://schemas.openxmlformats.org/officeDocument/2006/relationships/hyperlink" Target="http://shopping.passion.ru/print/9701/" TargetMode="External"/><Relationship Id="rId12" Type="http://schemas.openxmlformats.org/officeDocument/2006/relationships/hyperlink" Target="http://bestmoney.su/moneystory-the-first-money.html" TargetMode="External"/><Relationship Id="rId2" Type="http://schemas.openxmlformats.org/officeDocument/2006/relationships/image" Target="../media/image77.gif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lfin.narod.ru/Million.html" TargetMode="External"/><Relationship Id="rId11" Type="http://schemas.openxmlformats.org/officeDocument/2006/relationships/hyperlink" Target="http://www.epochtimes.ru/content/view/57929/4/?photos=1" TargetMode="External"/><Relationship Id="rId5" Type="http://schemas.openxmlformats.org/officeDocument/2006/relationships/hyperlink" Target="http://xn--clabdnx4g.xn--elaoq2b.aforizm.tel/" TargetMode="External"/><Relationship Id="rId15" Type="http://schemas.openxmlformats.org/officeDocument/2006/relationships/hyperlink" Target="https://www.maam.ru/detskijsad/konspekt-nod-carica-yekonomika-znakomstvo-s-dengami.html" TargetMode="External"/><Relationship Id="rId10" Type="http://schemas.openxmlformats.org/officeDocument/2006/relationships/hyperlink" Target="http://domik.ua/novosti/samye-dorogie-i-neobychnye-dengi-v-mire-n68642.html" TargetMode="External"/><Relationship Id="rId4" Type="http://schemas.openxmlformats.org/officeDocument/2006/relationships/hyperlink" Target="http://www.e-reading.ws/chapter.php/98481/2/Ermasova-Finansy%20konspekt%20lekcii.html" TargetMode="External"/><Relationship Id="rId9" Type="http://schemas.openxmlformats.org/officeDocument/2006/relationships/hyperlink" Target="http://www.vokrugsveta.ru/" TargetMode="External"/><Relationship Id="rId14" Type="http://schemas.openxmlformats.org/officeDocument/2006/relationships/hyperlink" Target="http://dengivsetakipahnyt.com/bumazhnye-deng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550" y="908720"/>
            <a:ext cx="8365653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Пользователь\Desktop\барто\рам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7" t="3903" b="8513"/>
          <a:stretch>
            <a:fillRect/>
          </a:stretch>
        </p:blipFill>
        <p:spPr bwMode="auto">
          <a:xfrm>
            <a:off x="0" y="0"/>
            <a:ext cx="9181467" cy="6858000"/>
          </a:xfrm>
          <a:prstGeom prst="rect">
            <a:avLst/>
          </a:prstGeom>
          <a:noFill/>
        </p:spPr>
      </p:pic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214283" y="0"/>
            <a:ext cx="85011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детский сад № 15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Прямоугольник 4"/>
          <p:cNvSpPr>
            <a:spLocks noChangeArrowheads="1"/>
          </p:cNvSpPr>
          <p:nvPr/>
        </p:nvSpPr>
        <p:spPr bwMode="auto">
          <a:xfrm>
            <a:off x="2928926" y="5517232"/>
            <a:ext cx="55721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Морозова Л.В.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403648" y="1340768"/>
            <a:ext cx="6912768" cy="33123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  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Деньги, денежки, 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копейки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 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1"/>
            <a:ext cx="9144000" cy="6206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Чем больше появлялось разных товаров, тем сложнее их было поменять друг на друга. 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ЦЛД\0000 финансы\Рисунок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848872" cy="5832648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77271"/>
            <a:ext cx="9144000" cy="98072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Например</a:t>
            </a:r>
            <a:r>
              <a:rPr lang="ru-RU" sz="1800" dirty="0"/>
              <a:t>, надо рыбу обменять на корову: во-первых, нужно наловить очень много рыбы, чтобы обмен был равным. Во-вторых, найти человека, которому надо много рыбы.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В-третьих</a:t>
            </a:r>
            <a:r>
              <a:rPr lang="ru-RU" sz="1800" dirty="0"/>
              <a:t>, сделать так, чтобы рыба не испортилась. 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ЦЛД\0000 финансы\Безымянный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20" y="1"/>
            <a:ext cx="9096280" cy="5877272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949279"/>
            <a:ext cx="9144000" cy="9087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С </a:t>
            </a:r>
            <a:r>
              <a:rPr lang="ru-RU" sz="1800" dirty="0"/>
              <a:t>ценами тоже была чехарда. Сегодня мешок муки можно обменять на 2 топора, а завтра голодный купец даст вам за мешок муки 3 топора.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ользователь\Desktop\ЦЛД\0000 финансы\Безымянный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332656"/>
            <a:ext cx="8352928" cy="5904656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ЦЛД\0000 финансы\3787107_stock-vector-an-ax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557349">
            <a:off x="4617163" y="4112035"/>
            <a:ext cx="2448689" cy="1835323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Обмен товара на товар называется </a:t>
            </a:r>
            <a:r>
              <a:rPr lang="ru-RU" sz="1800" b="1" dirty="0"/>
              <a:t>БАРТЕР</a:t>
            </a:r>
            <a:r>
              <a:rPr lang="ru-RU" sz="1800" dirty="0"/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Пользователь\Desktop\ЦЛД\0000 финансы\Безымянный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980728"/>
            <a:ext cx="8470709" cy="46805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3768" y="764704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БАРТЕР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ЦЛД\0000 финансы\Безымянный9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92696"/>
            <a:ext cx="8892480" cy="531495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Чтобы упростить обмен, люди стали думать, какой предмет наиболее подходит для этого. Попробовали многое: </a:t>
            </a:r>
            <a:r>
              <a:rPr lang="ru-RU" sz="1800" dirty="0" smtClean="0"/>
              <a:t>орехи, скот</a:t>
            </a:r>
            <a:r>
              <a:rPr lang="ru-RU" sz="1800" dirty="0"/>
              <a:t>, меха, куски ткани, птичьи перья, зерно, табак, даже сушеную рыбу.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Первые деньги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Постепенно люди поняли, что деньги должны быть постоянными. Они не должны портиться, быть лёгкими, не терять своей ценности.</a:t>
            </a:r>
          </a:p>
        </p:txBody>
      </p:sp>
      <p:pic>
        <p:nvPicPr>
          <p:cNvPr id="6147" name="Picture 3" descr="C:\Users\Пользователь\Desktop\ЦЛД\0000 финансы\Безымянный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1916832"/>
            <a:ext cx="2736304" cy="262569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Предметы, которыми обменивались люди, называют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товаром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Удобные для обмена товары и называются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деньгами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86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ТОВАР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5486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ДЕНЬГИ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7" t="36066" r="69903" b="43127"/>
          <a:stretch>
            <a:fillRect/>
          </a:stretch>
        </p:blipFill>
        <p:spPr bwMode="auto">
          <a:xfrm>
            <a:off x="1619672" y="4077072"/>
            <a:ext cx="295712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365104"/>
            <a:ext cx="2030519" cy="151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4077072"/>
            <a:ext cx="18478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Пользователь\Desktop\ЦЛД\0000 финансы\Безымянный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0"/>
            <a:ext cx="5256584" cy="3573016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92" t="34151" b="39493"/>
          <a:stretch>
            <a:fillRect/>
          </a:stretch>
        </p:blipFill>
        <p:spPr bwMode="auto">
          <a:xfrm flipV="1">
            <a:off x="3419871" y="2829064"/>
            <a:ext cx="2947811" cy="18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535" b="72785"/>
          <a:stretch>
            <a:fillRect/>
          </a:stretch>
        </p:blipFill>
        <p:spPr bwMode="auto">
          <a:xfrm>
            <a:off x="611560" y="2996952"/>
            <a:ext cx="2067000" cy="116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50" b="68623"/>
          <a:stretch>
            <a:fillRect/>
          </a:stretch>
        </p:blipFill>
        <p:spPr bwMode="auto">
          <a:xfrm>
            <a:off x="6623720" y="2996952"/>
            <a:ext cx="252028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ЦЛД\0000 финансы\0f292295c493b3850d5b10c49e66335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8F3"/>
              </a:clrFrom>
              <a:clrTo>
                <a:srgbClr val="FBF8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980727"/>
            <a:ext cx="3960440" cy="2635310"/>
          </a:xfrm>
          <a:prstGeom prst="rect">
            <a:avLst/>
          </a:prstGeom>
          <a:noFill/>
        </p:spPr>
      </p:pic>
      <p:pic>
        <p:nvPicPr>
          <p:cNvPr id="11" name="Picture 10" descr="https://static5.depositphotos.com/1013734/442/i/950/depositphotos_4421207-stock-photo-seashells-tigris-cowr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4784"/>
            <a:ext cx="5220072" cy="364487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05264"/>
            <a:ext cx="9144000" cy="10527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Одними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 первых денег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были и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раковины каури - моллюсков, добывавшихся в южных морях. В раковинах просверливали отверстие и нанизывали на веревочку как бусы по 40 раковин.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71800" y="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Первые деньги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9492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Они были лёгкими и не портились. За одного быка нужно было отсчитать тысячу таких раковин.</a:t>
            </a:r>
          </a:p>
        </p:txBody>
      </p:sp>
      <p:pic>
        <p:nvPicPr>
          <p:cNvPr id="12" name="Picture 4" descr="https://stilnaya.com/images/stories/virtuemart/product/a339_rakushk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1196751"/>
            <a:ext cx="3417972" cy="3363853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ЦЛД\0000 финансы\Безымянный1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836712"/>
            <a:ext cx="8676456" cy="4824536"/>
          </a:xfrm>
          <a:prstGeom prst="rect">
            <a:avLst/>
          </a:prstGeom>
          <a:noFill/>
        </p:spPr>
      </p:pic>
      <p:sp>
        <p:nvSpPr>
          <p:cNvPr id="13" name="Стрелка вправо 12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Затем появились металлические </a:t>
            </a:r>
            <a:r>
              <a:rPr lang="ru-RU" sz="1800" b="1" dirty="0"/>
              <a:t>деньги</a:t>
            </a:r>
            <a:r>
              <a:rPr lang="ru-RU" sz="1800" dirty="0"/>
              <a:t> – это были не такие </a:t>
            </a:r>
            <a:r>
              <a:rPr lang="ru-RU" sz="1800" b="1" dirty="0"/>
              <a:t>деньги которые есть сейчас</a:t>
            </a:r>
            <a:r>
              <a:rPr lang="ru-RU" sz="1800" dirty="0"/>
              <a:t>. А кольца, брусочки, бусинки, прутики, слитки.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4077568" cy="2281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4104456" cy="2793790"/>
          </a:xfrm>
          <a:prstGeom prst="rect">
            <a:avLst/>
          </a:prstGeom>
        </p:spPr>
      </p:pic>
      <p:pic>
        <p:nvPicPr>
          <p:cNvPr id="6" name="Picture 2" descr="http://gardarika-tours.com/en/images/grivn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FEE"/>
              </a:clrFrom>
              <a:clrTo>
                <a:srgbClr val="EDEFE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1905" y="2521104"/>
            <a:ext cx="3800832" cy="23042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Первые металлические деньги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На Руси существовала обменная монета – серебряная гривна (брусок). Если вещь стоила меньше, то от гривны отрубали кружок.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ЦЛД\0000 финансы\original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806" y="764704"/>
            <a:ext cx="7588602" cy="5162738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Затем появились </a:t>
            </a:r>
            <a:r>
              <a:rPr lang="ru-RU" sz="1800" b="1" dirty="0"/>
              <a:t>деньги</a:t>
            </a:r>
            <a:r>
              <a:rPr lang="ru-RU" sz="1800" dirty="0"/>
              <a:t> похожие на современные.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3888432" cy="1878851"/>
          </a:xfrm>
          <a:prstGeom prst="rect">
            <a:avLst/>
          </a:prstGeom>
        </p:spPr>
      </p:pic>
      <p:pic>
        <p:nvPicPr>
          <p:cNvPr id="4" name="Picture 2" descr="http://www.forumancientcoins.com/Coins/09049q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4104456" cy="208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228" y="1853612"/>
            <a:ext cx="5202151" cy="288032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96" t="7374" r="21827" b="57522"/>
          <a:stretch>
            <a:fillRect/>
          </a:stretch>
        </p:blipFill>
        <p:spPr bwMode="auto">
          <a:xfrm>
            <a:off x="467544" y="4221088"/>
            <a:ext cx="511256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У первобытного человека денег не было, он в них не </a:t>
            </a:r>
            <a:r>
              <a:rPr lang="ru-RU" sz="1800" dirty="0" smtClean="0"/>
              <a:t>нуждался. </a:t>
            </a:r>
            <a:r>
              <a:rPr lang="ru-RU" sz="1800" dirty="0"/>
              <a:t>Первобытные люди жили в пещерах, одевались в шкуры животных, питались тем, что давала им природа. 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92695"/>
            <a:ext cx="6696744" cy="5260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Monotype Corsiva" pitchFamily="66" charset="0"/>
              </a:rPr>
              <a:t>Первобытный человек</a:t>
            </a:r>
            <a:endParaRPr lang="ru-RU" sz="44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Users\Пользователь\Downloads\nguoitiensu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27584" y="620688"/>
            <a:ext cx="7776864" cy="543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При Иване </a:t>
            </a:r>
            <a:r>
              <a:rPr lang="ru-RU" sz="1800" dirty="0" smtClean="0"/>
              <a:t>Грозном были </a:t>
            </a:r>
            <a:r>
              <a:rPr lang="ru-RU" sz="1800" dirty="0"/>
              <a:t>выпущены деньги, на которых изображался всадник с копьем  в руках. Что же появилось?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www.wikireading.ru/img/406117_6__4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8D8D8"/>
              </a:clrFrom>
              <a:clrTo>
                <a:srgbClr val="E8D8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908720"/>
            <a:ext cx="3642020" cy="460851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6" name="Picture 5" descr="C:\Users\Пользователь\Downloads\569652-01f8e60179bc3e032061c999a3044e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378" r="6886" b="31207"/>
          <a:stretch>
            <a:fillRect/>
          </a:stretch>
        </p:blipFill>
        <p:spPr bwMode="auto">
          <a:xfrm rot="20807526">
            <a:off x="5366922" y="3248377"/>
            <a:ext cx="3168352" cy="2912840"/>
          </a:xfrm>
          <a:prstGeom prst="rect">
            <a:avLst/>
          </a:prstGeom>
          <a:noFill/>
        </p:spPr>
      </p:pic>
      <p:pic>
        <p:nvPicPr>
          <p:cNvPr id="8" name="Picture 5" descr="C:\Users\Пользователь\Downloads\569652-01f8e60179bc3e032061c999a3044e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232" r="53607" b="31207"/>
          <a:stretch>
            <a:fillRect/>
          </a:stretch>
        </p:blipFill>
        <p:spPr bwMode="auto">
          <a:xfrm>
            <a:off x="4572000" y="260648"/>
            <a:ext cx="3240360" cy="3021662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outhklad.ru/wp-content/uploads/2017/07/2-rublya-2017-goda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060848"/>
            <a:ext cx="8248786" cy="4140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1653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Оборотная сторона, на которой указан  номинал монеты, то есть достоинство  (2рубля),  называется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реверс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или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Почему решка? 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547664" y="1628800"/>
            <a:ext cx="936104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45013"/>
            <a:ext cx="9144000" cy="111298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 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это искаженное и сокращенное произношение слова «решётка». В ходе денежной реформы Петра </a:t>
            </a:r>
            <a:r>
              <a:rPr lang="en-US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обращение поступил серебряный рубль с монограммой царя, составленной из четырёх переплетённых букв П и римской цифры </a:t>
            </a:r>
            <a:r>
              <a:rPr lang="en-US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Она очень напоминала решётку, которая в разговоре стала </a:t>
            </a: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решкой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s://vsevybory.ru/wp-content/uploads/2017/06/Petr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48" r="24444"/>
          <a:stretch>
            <a:fillRect/>
          </a:stretch>
        </p:blipFill>
        <p:spPr bwMode="auto">
          <a:xfrm>
            <a:off x="3347864" y="0"/>
            <a:ext cx="2592288" cy="295824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</p:pic>
      <p:pic>
        <p:nvPicPr>
          <p:cNvPr id="5" name="Picture 2" descr="https://bidspirit-images.global.ssl.fastly.net/rarecoins/cloned-images/auction_137/lots/import_0/271/1/a_ignore_q_80_w_1000_c_limit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569"/>
          <a:stretch>
            <a:fillRect/>
          </a:stretch>
        </p:blipFill>
        <p:spPr bwMode="auto">
          <a:xfrm>
            <a:off x="5076056" y="2132856"/>
            <a:ext cx="3830978" cy="3724389"/>
          </a:xfrm>
          <a:prstGeom prst="rect">
            <a:avLst/>
          </a:prstGeom>
          <a:noFill/>
        </p:spPr>
      </p:pic>
      <p:pic>
        <p:nvPicPr>
          <p:cNvPr id="6" name="Picture 2" descr="https://bidspirit-images.global.ssl.fastly.net/rarecoins/cloned-images/auction_137/lots/import_0/271/1/a_ignore_q_80_w_1000_c_limit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59"/>
          <a:stretch>
            <a:fillRect/>
          </a:stretch>
        </p:blipFill>
        <p:spPr bwMode="auto">
          <a:xfrm>
            <a:off x="611560" y="2205744"/>
            <a:ext cx="3528392" cy="352551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outhklad.ru/wp-content/uploads/2017/07/2-rublya-2017-goda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916832"/>
            <a:ext cx="8248786" cy="4140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3837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орёл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16530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Сторона, на которой изображен герб (портрет или другой рисунок), – лицевая. Она называется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аверс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или, как часто говорят,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орёл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660232" y="1700808"/>
            <a:ext cx="360040" cy="24482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право 8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outhklad.ru/wp-content/uploads/2017/07/2-rublya-2017-goda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484784"/>
            <a:ext cx="8248786" cy="4140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3837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орёл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Ребро монеты называется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гурт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987824" y="4077072"/>
            <a:ext cx="1728192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3528" y="5517232"/>
            <a:ext cx="4210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гурт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solidFill>
                <a:srgbClr val="0000FF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827584" y="4797152"/>
            <a:ext cx="2088232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трелка вправо 10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outhklad.ru/wp-content/uploads/2017/07/2-rublya-2017-goda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484784"/>
            <a:ext cx="8248786" cy="4140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решка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3837" y="0"/>
            <a:ext cx="4210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аверс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орёл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Надпись на монете называется «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легенда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2843808" y="4581128"/>
            <a:ext cx="3816424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72000" y="5517232"/>
            <a:ext cx="4210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легенда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5400" dirty="0">
              <a:solidFill>
                <a:srgbClr val="0000FF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5364088" y="2420888"/>
            <a:ext cx="1304528" cy="33207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23528" y="5517232"/>
            <a:ext cx="4210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гурт</a:t>
            </a: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solidFill>
                <a:srgbClr val="0000FF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У металлических денег всё же оказался важный недостаток – они тяжелы и занимают немало места.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Пользователь\Desktop\ЦЛД\0000 финансы\Безымянный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669" y="404665"/>
            <a:ext cx="6235652" cy="5621846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ЦЛД\0000 финансы\Рисунок3аа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8568952" cy="5584386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ЦЛД\0000 финансы\Рисунок3а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0"/>
            <a:ext cx="6984776" cy="5990935"/>
          </a:xfrm>
          <a:prstGeom prst="rect">
            <a:avLst/>
          </a:prstGeom>
          <a:noFill/>
        </p:spPr>
      </p:pic>
      <p:sp>
        <p:nvSpPr>
          <p:cNvPr id="12" name="Содержимое 4"/>
          <p:cNvSpPr txBox="1">
            <a:spLocks/>
          </p:cNvSpPr>
          <p:nvPr/>
        </p:nvSpPr>
        <p:spPr>
          <a:xfrm>
            <a:off x="0" y="5889029"/>
            <a:ext cx="9144000" cy="968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Люди придумали выход: золото передавали на хранение в банк, а вместо него брали с собой в дорогу бумажные расписки на это золото.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Бумажные деньги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3" t="47269" r="51878" b="18657"/>
          <a:stretch>
            <a:fillRect/>
          </a:stretch>
        </p:blipFill>
        <p:spPr bwMode="auto">
          <a:xfrm>
            <a:off x="0" y="260648"/>
            <a:ext cx="921487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Так впервые появились на свет бумажные деньги, на которых написано, какому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количеству,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хранящегося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банке,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золота они равны.</a:t>
            </a:r>
          </a:p>
        </p:txBody>
      </p:sp>
      <p:pic>
        <p:nvPicPr>
          <p:cNvPr id="9" name="Picture 7" descr="C:\Users\Пользователь\Desktop\ЦЛД\0000 финансы\313611-alexfas01_1440x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8468141" cy="553979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69" t="46834" r="7087" b="19889"/>
          <a:stretch>
            <a:fillRect/>
          </a:stretch>
        </p:blipFill>
        <p:spPr bwMode="auto">
          <a:xfrm>
            <a:off x="251520" y="404665"/>
            <a:ext cx="8496944" cy="529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.55556E-7 1.11111E-6 L -0.2401 -0.2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88889E-6 -3.7037E-7 L 0.21268 0.170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800" dirty="0"/>
              <a:t>Сейчас деньги делают бумажными или металлическими. В каждой стране они называются по-разному: евро, доллар, </a:t>
            </a:r>
            <a:r>
              <a:rPr lang="ru-RU" sz="1800" dirty="0" smtClean="0"/>
              <a:t>марка, юань, злотый </a:t>
            </a:r>
            <a:r>
              <a:rPr lang="ru-RU" sz="1800" dirty="0"/>
              <a:t>и т.д.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Современные деньги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Picture 2" descr="https://sfztn.com/sites/default/files/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24936" cy="4032448"/>
          </a:xfrm>
          <a:prstGeom prst="rect">
            <a:avLst/>
          </a:prstGeom>
          <a:noFill/>
        </p:spPr>
      </p:pic>
      <p:pic>
        <p:nvPicPr>
          <p:cNvPr id="6" name="Picture 2" descr="https://s1.1zoom.ru/big3/893/427371-Ky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42" y="1340768"/>
            <a:ext cx="8388522" cy="4392488"/>
          </a:xfrm>
          <a:prstGeom prst="rect">
            <a:avLst/>
          </a:prstGeom>
          <a:noFill/>
        </p:spPr>
      </p:pic>
      <p:pic>
        <p:nvPicPr>
          <p:cNvPr id="7" name="Picture 4" descr="https://www.anaga.ru/100-d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12776"/>
            <a:ext cx="8240385" cy="4392488"/>
          </a:xfrm>
          <a:prstGeom prst="rect">
            <a:avLst/>
          </a:prstGeom>
          <a:noFill/>
        </p:spPr>
      </p:pic>
      <p:pic>
        <p:nvPicPr>
          <p:cNvPr id="8" name="Picture 2" descr="https://media2.24aul.ru/imgs/57b01ee573fce81980d70393/1-yuan-1999-1-80038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96752"/>
            <a:ext cx="8458352" cy="4176464"/>
          </a:xfrm>
          <a:prstGeom prst="rect">
            <a:avLst/>
          </a:prstGeom>
          <a:noFill/>
        </p:spPr>
      </p:pic>
      <p:pic>
        <p:nvPicPr>
          <p:cNvPr id="9" name="Picture 6" descr="https://images.crafta.ua/collecting-items/6525584207"/>
          <p:cNvPicPr>
            <a:picLocks noChangeAspect="1" noChangeArrowheads="1"/>
          </p:cNvPicPr>
          <p:nvPr/>
        </p:nvPicPr>
        <p:blipFill>
          <a:blip r:embed="rId7" cstate="print"/>
          <a:srcRect t="8596"/>
          <a:stretch>
            <a:fillRect/>
          </a:stretch>
        </p:blipFill>
        <p:spPr bwMode="auto">
          <a:xfrm>
            <a:off x="0" y="1556792"/>
            <a:ext cx="8725323" cy="4104456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7.40741E-7 L -0.2717 -0.190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7.40741E-7 L 0.27569 -0.225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-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2.59259E-6 L -0.25365 0.1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4.81481E-6 L 0.27552 0.178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На </a:t>
            </a:r>
            <a:r>
              <a:rPr lang="ru-RU" sz="1800" dirty="0"/>
              <a:t>купюре этого номинала изображен город Красноярск. Лицевая часть - часовня </a:t>
            </a:r>
            <a:r>
              <a:rPr lang="ru-RU" sz="1800" dirty="0" err="1"/>
              <a:t>Параскевы</a:t>
            </a:r>
            <a:r>
              <a:rPr lang="ru-RU" sz="1800" dirty="0"/>
              <a:t> </a:t>
            </a:r>
            <a:r>
              <a:rPr lang="ru-RU" sz="1800" dirty="0" smtClean="0"/>
              <a:t> Пятницы </a:t>
            </a:r>
            <a:r>
              <a:rPr lang="ru-RU" sz="1800" dirty="0"/>
              <a:t>- это святая, которая является покровительницей семьи и домашних животных.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48680"/>
            <a:ext cx="3412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Объект 3" descr="http://www.ikirov.ru/files/1210/100527%20%D0%98%D0%B7%D1%8A%D1%8F%D1%82%D0%B8%D0%B5%2010%20%D1%80%D1%83%D0%B1%D0%BB%D0%B5%D0%B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412776"/>
            <a:ext cx="8424936" cy="388843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FF"/>
                </a:solidFill>
                <a:latin typeface="Monotype Corsiva" pitchFamily="66" charset="0"/>
              </a:rPr>
              <a:t>Современные  деньги  России</a:t>
            </a:r>
            <a:endParaRPr lang="ru-RU" sz="48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Через несколько тысяч лет люди уже научились выращивать нужные растения, ткать материю и ковать железо</a:t>
            </a:r>
            <a:r>
              <a:rPr lang="ru-RU" sz="1800" dirty="0" smtClean="0"/>
              <a:t>,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Пользователь\Desktop\ЦЛД\0000 финансы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6354763" cy="5653087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ЦЛД\0000 финансы\Рисунок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332656"/>
            <a:ext cx="4680520" cy="5688632"/>
          </a:xfrm>
          <a:prstGeom prst="rect">
            <a:avLst/>
          </a:prstGeom>
          <a:noFill/>
        </p:spPr>
      </p:pic>
      <p:pic>
        <p:nvPicPr>
          <p:cNvPr id="3" name="Picture 4" descr="C:\Users\Пользователь\Desktop\ЦЛД\0000 финансы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730" y="404664"/>
            <a:ext cx="7401678" cy="559497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часть - Красноярская ГЭС с мостом через реку Енисей, который входит в книгу ЮНЕСКО "Лучшие мосты мира".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260648"/>
            <a:ext cx="3412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4" descr="http://777-rubley.ru/d/10%20%D1%80%D1%83%D0%B1%D0%BB%D0%B5%D0%B9%20200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l="2864" t="52256" r="2611" b="3337"/>
          <a:stretch>
            <a:fillRect/>
          </a:stretch>
        </p:blipFill>
        <p:spPr bwMode="auto">
          <a:xfrm>
            <a:off x="467544" y="1556792"/>
            <a:ext cx="8030134" cy="396044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 Изображен город Санкт-Петербург. Лицевая сторона - основание Ростральной колонны с женской фигурой, которая восседает на троне - это символ Невы. За Ростральной колонной видно Петропавловскую крепость.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260648"/>
            <a:ext cx="3412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Объект 3" descr="http://www.ikirov.ru/files/1210/50_rublej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1520" y="1340768"/>
            <a:ext cx="8568952" cy="3816424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сторона - здание бывшей биржи, которая находится на набережной. </a:t>
            </a: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260648"/>
            <a:ext cx="3412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2" descr="https://cdn.monetnik.ru/storage/market-lot/88/25/82088/227527_big.jpg"/>
          <p:cNvPicPr>
            <a:picLocks noChangeAspect="1" noChangeArrowheads="1"/>
          </p:cNvPicPr>
          <p:nvPr/>
        </p:nvPicPr>
        <p:blipFill>
          <a:blip r:embed="rId2" cstate="print"/>
          <a:srcRect l="843" t="51057" r="2172" b="1024"/>
          <a:stretch>
            <a:fillRect/>
          </a:stretch>
        </p:blipFill>
        <p:spPr bwMode="auto">
          <a:xfrm>
            <a:off x="395536" y="1556792"/>
            <a:ext cx="8280920" cy="4248472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Москва</a:t>
            </a:r>
            <a:r>
              <a:rPr lang="ru-RU" sz="1800" dirty="0"/>
              <a:t>. Лицевая часть - скульптура с фронтона Большого Театра - Аполлон с колесницей.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Объект 3" descr="http://www.ikirov.ru/files/1210/100_rublej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484784"/>
            <a:ext cx="8229600" cy="3816424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часть - площадь перед Большим Театром и само здание театра.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6" name="Picture 4" descr="http://rahimmcoins.ru/images/rossija_1997-nv_100_rublei_2004g-2.jpg"/>
          <p:cNvPicPr>
            <a:picLocks noChangeAspect="1" noChangeArrowheads="1"/>
          </p:cNvPicPr>
          <p:nvPr/>
        </p:nvPicPr>
        <p:blipFill>
          <a:blip r:embed="rId2" cstate="print"/>
          <a:srcRect l="15120" r="16841" b="51487"/>
          <a:stretch>
            <a:fillRect/>
          </a:stretch>
        </p:blipFill>
        <p:spPr bwMode="auto">
          <a:xfrm>
            <a:off x="323528" y="1484784"/>
            <a:ext cx="8515454" cy="392843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лицевой стороне – Памятник затопленным кораблям в Севастополе.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6" descr="https://i.ebayimg.com/images/i/282997604087-0-1/s-l1000.jpg"/>
          <p:cNvPicPr>
            <a:picLocks noChangeAspect="1" noChangeArrowheads="1"/>
          </p:cNvPicPr>
          <p:nvPr/>
        </p:nvPicPr>
        <p:blipFill>
          <a:blip r:embed="rId3" cstate="print"/>
          <a:srcRect b="50237"/>
          <a:stretch>
            <a:fillRect/>
          </a:stretch>
        </p:blipFill>
        <p:spPr bwMode="auto">
          <a:xfrm>
            <a:off x="323528" y="1268760"/>
            <a:ext cx="8432516" cy="4032448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ё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 —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 на музей-заповедник «Херсонес Таврический»</a:t>
            </a:r>
          </a:p>
          <a:p>
            <a:pPr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6" descr="https://i.ebayimg.com/images/i/282997604087-0-1/s-l1000.jpg"/>
          <p:cNvPicPr>
            <a:picLocks noChangeAspect="1" noChangeArrowheads="1"/>
          </p:cNvPicPr>
          <p:nvPr/>
        </p:nvPicPr>
        <p:blipFill>
          <a:blip r:embed="rId2" cstate="print"/>
          <a:srcRect t="48876"/>
          <a:stretch>
            <a:fillRect/>
          </a:stretch>
        </p:blipFill>
        <p:spPr bwMode="auto">
          <a:xfrm>
            <a:off x="251520" y="1268760"/>
            <a:ext cx="8448956" cy="432048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Представлен город Архангельск. Лицевая часть - на фоне морского вокзала и парусника расположен памятник Петру I.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5" y="1628800"/>
            <a:ext cx="8466537" cy="381642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часть - Соловецкий монастырь, который является одной из великих святынь. Это очень известный и многими любимый памятник архитектуры, поэтому неудивительно, что именно он расположился на купюре. 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32656"/>
            <a:ext cx="37591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8" descr="http://s1.1zoom.me/b5050/22/266623-alexfas01_1280x1024.jpg"/>
          <p:cNvPicPr>
            <a:picLocks noChangeAspect="1" noChangeArrowheads="1"/>
          </p:cNvPicPr>
          <p:nvPr/>
        </p:nvPicPr>
        <p:blipFill>
          <a:blip r:embed="rId3" cstate="print"/>
          <a:srcRect t="49451"/>
          <a:stretch>
            <a:fillRect/>
          </a:stretch>
        </p:blipFill>
        <p:spPr bwMode="auto">
          <a:xfrm>
            <a:off x="467543" y="1340768"/>
            <a:ext cx="8368975" cy="396044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На этой денежной купюре изображен город Ярославль. Лицевая сторона - памятник Ярославу Мудрому, который держит храм в руках. Это символизирует, что наша вера в наших же руках.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Объект 3" descr="http://www.ikirov.ru/files/1210/100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628800"/>
            <a:ext cx="8424936" cy="360040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изготавливать </a:t>
            </a:r>
            <a:r>
              <a:rPr lang="ru-RU" sz="1800" dirty="0"/>
              <a:t>кувшины и горшки, приручили и сделали домашними животных.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ЦЛД\0000 финансы\Рисунок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926" y="332656"/>
            <a:ext cx="7086457" cy="6045857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ЦЛД\0000 финансы\Рисунок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0" t="2417"/>
          <a:stretch>
            <a:fillRect/>
          </a:stretch>
        </p:blipFill>
        <p:spPr bwMode="auto">
          <a:xfrm>
            <a:off x="395536" y="404664"/>
            <a:ext cx="8130535" cy="581549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сторона - храм Иоанна Предтечи (Крестителя).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2" descr="https://cdn.monetnik.ru/storage/market-lot/29/92/76529/211752_big.jpg"/>
          <p:cNvPicPr>
            <a:picLocks noChangeAspect="1" noChangeArrowheads="1"/>
          </p:cNvPicPr>
          <p:nvPr/>
        </p:nvPicPr>
        <p:blipFill>
          <a:blip r:embed="rId2" cstate="print"/>
          <a:srcRect l="5747" t="51412" r="4598" b="4887"/>
          <a:stretch>
            <a:fillRect/>
          </a:stretch>
        </p:blipFill>
        <p:spPr bwMode="auto">
          <a:xfrm>
            <a:off x="755576" y="1412776"/>
            <a:ext cx="8094546" cy="396044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/>
              <a:t>На</a:t>
            </a:r>
            <a:r>
              <a:rPr lang="ru-RU" sz="1800" dirty="0" smtClean="0"/>
              <a:t> </a:t>
            </a:r>
            <a:r>
              <a:rPr lang="ru-RU" sz="1800" b="1" dirty="0" smtClean="0"/>
              <a:t>купюре</a:t>
            </a:r>
            <a:r>
              <a:rPr lang="ru-RU" sz="1800" dirty="0" smtClean="0"/>
              <a:t> </a:t>
            </a:r>
            <a:r>
              <a:rPr lang="ru-RU" sz="1800" b="1" dirty="0" smtClean="0"/>
              <a:t>изображены</a:t>
            </a:r>
            <a:r>
              <a:rPr lang="ru-RU" sz="1800" dirty="0" smtClean="0"/>
              <a:t> символы Дальнего Востока.  На её лицевой стороне изображён мост на остров Русский,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6" name="Picture 4" descr="https://static.auction.ru/offer_images/2017/12/14/01/big/V/VTGF43MEMAa/banknota_2000_rublej_2017_goda_vladivostok_russkij_most_i_kosmodrom_vostochnyj_press.jpg"/>
          <p:cNvPicPr>
            <a:picLocks noChangeAspect="1" noChangeArrowheads="1"/>
          </p:cNvPicPr>
          <p:nvPr/>
        </p:nvPicPr>
        <p:blipFill>
          <a:blip r:embed="rId3" cstate="print"/>
          <a:srcRect l="5187" t="52549" r="5603" b="6621"/>
          <a:stretch>
            <a:fillRect/>
          </a:stretch>
        </p:blipFill>
        <p:spPr bwMode="auto">
          <a:xfrm>
            <a:off x="611560" y="1340768"/>
            <a:ext cx="8033757" cy="4032448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static.auction.ru/offer_images/2017/12/14/01/big/V/VTGF43MEMAa/banknota_2000_rublej_2017_goda_vladivostok_russkij_most_i_kosmodrom_vostochnyj_press.jpg"/>
          <p:cNvPicPr>
            <a:picLocks noChangeAspect="1" noChangeArrowheads="1"/>
          </p:cNvPicPr>
          <p:nvPr/>
        </p:nvPicPr>
        <p:blipFill>
          <a:blip r:embed="rId2" cstate="print"/>
          <a:srcRect l="5376" t="8191" r="6452" b="50630"/>
          <a:stretch>
            <a:fillRect/>
          </a:stretch>
        </p:blipFill>
        <p:spPr bwMode="auto">
          <a:xfrm>
            <a:off x="683567" y="1340768"/>
            <a:ext cx="7872875" cy="396044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на оборотной – космодром «Восточный» в Амурской области.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1800" dirty="0"/>
              <a:t>Здесь мы можем увидеть город Хабаровск. Лицевая сторона - памятник, посвященный генерал-губернатору восточной Сибири, графу Николаю Николаевичу </a:t>
            </a:r>
            <a:r>
              <a:rPr lang="ru-RU" sz="1800" dirty="0" err="1"/>
              <a:t>Муравьев-Амурскому</a:t>
            </a:r>
            <a:r>
              <a:rPr lang="ru-RU" sz="1800" dirty="0"/>
              <a:t>. Именно он дал начало возвращению Амура, который был отдан Китаю в 1689 </a:t>
            </a:r>
            <a:r>
              <a:rPr lang="ru-RU" sz="1800" dirty="0" smtClean="0"/>
              <a:t>году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8312" y="1628775"/>
            <a:ext cx="8380753" cy="3816449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Оборотная </a:t>
            </a:r>
            <a:r>
              <a:rPr lang="ru-RU" sz="1800" dirty="0"/>
              <a:t>сторона изображает Царский амурский мост длиной 2700 метров.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332656"/>
            <a:ext cx="41054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5000 </a:t>
            </a:r>
            <a:r>
              <a:rPr lang="ru-RU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5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> </a:t>
            </a:r>
          </a:p>
        </p:txBody>
      </p:sp>
      <p:pic>
        <p:nvPicPr>
          <p:cNvPr id="4" name="Picture 6" descr="https://r.mtdata.ru/r480x-/u29/photo3E2C/20562899588-0/original.jpe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t="49872"/>
          <a:stretch>
            <a:fillRect/>
          </a:stretch>
        </p:blipFill>
        <p:spPr bwMode="auto">
          <a:xfrm>
            <a:off x="539552" y="1412776"/>
            <a:ext cx="8449914" cy="4464496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ЦЛД\РИСУНКИ\3582153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3672408" cy="3672408"/>
          </a:xfrm>
          <a:prstGeom prst="rect">
            <a:avLst/>
          </a:prstGeom>
          <a:noFill/>
        </p:spPr>
      </p:pic>
      <p:pic>
        <p:nvPicPr>
          <p:cNvPr id="21506" name="Picture 4" descr="C:\Users\Пользователь\Desktop\ЦЛД\РИСУНКИ\рамки фон\0_63ffb_e2af72e0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468313" y="0"/>
            <a:ext cx="8229600" cy="86836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Интернет  ресурсы:</a:t>
            </a:r>
          </a:p>
        </p:txBody>
      </p:sp>
      <p:sp>
        <p:nvSpPr>
          <p:cNvPr id="21508" name="Содержимое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460"/>
          </a:xfrm>
        </p:spPr>
        <p:txBody>
          <a:bodyPr>
            <a:normAutofit/>
          </a:bodyPr>
          <a:lstStyle/>
          <a:p>
            <a:pPr lvl="0"/>
            <a:r>
              <a:rPr lang="en-US" sz="1400" u="sng" dirty="0" smtClean="0">
                <a:hlinkClick r:id="rId4"/>
              </a:rPr>
              <a:t>http://www.e-reading.ws\chapter.php\98481\2\Ermasova-Finansy </a:t>
            </a:r>
            <a:r>
              <a:rPr lang="en-US" sz="1400" u="sng" dirty="0" err="1" smtClean="0">
                <a:hlinkClick r:id="rId4"/>
              </a:rPr>
              <a:t>konspekt</a:t>
            </a:r>
            <a:r>
              <a:rPr lang="en-US" sz="1400" u="sng" dirty="0" smtClean="0">
                <a:hlinkClick r:id="rId4"/>
              </a:rPr>
              <a:t> lekcii.html</a:t>
            </a:r>
            <a:endParaRPr lang="ru-RU" sz="1400" dirty="0" smtClean="0"/>
          </a:p>
          <a:p>
            <a:pPr lvl="0"/>
            <a:r>
              <a:rPr lang="en-US" sz="1400" u="sng" dirty="0" smtClean="0">
                <a:hlinkClick r:id="rId5"/>
              </a:rPr>
              <a:t>http://xn--clabdnx4g.xn--elaoq2b.aforizm.tel\</a:t>
            </a:r>
            <a:endParaRPr lang="ru-RU" sz="1400" dirty="0" smtClean="0"/>
          </a:p>
          <a:p>
            <a:pPr lvl="0"/>
            <a:r>
              <a:rPr lang="en-US" sz="1400" u="sng" dirty="0" smtClean="0">
                <a:hlinkClick r:id="rId6"/>
              </a:rPr>
              <a:t>http://nalfin.narod.ru\Million.html</a:t>
            </a:r>
            <a:endParaRPr lang="ru-RU" sz="1400" dirty="0" smtClean="0"/>
          </a:p>
          <a:p>
            <a:pPr lvl="0"/>
            <a:r>
              <a:rPr lang="en-US" sz="1400" u="sng" dirty="0" smtClean="0">
                <a:hlinkClick r:id="rId7"/>
              </a:rPr>
              <a:t>http://shopping.passion.ru\print\9701\</a:t>
            </a:r>
            <a:endParaRPr lang="ru-RU" sz="1400" dirty="0" smtClean="0"/>
          </a:p>
          <a:p>
            <a:pPr lvl="0"/>
            <a:r>
              <a:rPr lang="en-US" sz="1400" u="sng" dirty="0" smtClean="0">
                <a:hlinkClick r:id="rId8"/>
              </a:rPr>
              <a:t>http://www.zanimatika.narod.ru\Narabotki12.htm</a:t>
            </a:r>
            <a:endParaRPr lang="ru-RU" sz="1400" dirty="0" smtClean="0"/>
          </a:p>
          <a:p>
            <a:pPr lvl="0"/>
            <a:r>
              <a:rPr lang="ru-RU" sz="1400" u="sng" dirty="0" smtClean="0">
                <a:hlinkClick r:id="rId9"/>
              </a:rPr>
              <a:t>http://www.vokrugsveta.ru/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0"/>
              </a:rPr>
              <a:t>http://domik.ua/novosti/samye-dorogie-i-neobychnye-dengi-v-mire-n68642.html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1"/>
              </a:rPr>
              <a:t>http://www.epochtimes.ru/content/view/57929/4/?photos=1#start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2"/>
              </a:rPr>
              <a:t>http://bestmoney.su/moneystory-the-first-money.html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3"/>
              </a:rPr>
              <a:t>http://astrakhanklad.ru/viewtopic.php?f=12&amp;t=114</a:t>
            </a:r>
            <a:r>
              <a:rPr lang="ru-RU" sz="1400" u="sng" dirty="0" smtClean="0"/>
              <a:t> </a:t>
            </a:r>
            <a:endParaRPr lang="ru-RU" sz="1400" dirty="0" smtClean="0"/>
          </a:p>
          <a:p>
            <a:pPr lvl="0"/>
            <a:r>
              <a:rPr lang="ru-RU" sz="1400" u="sng" dirty="0" smtClean="0">
                <a:hlinkClick r:id="rId12"/>
              </a:rPr>
              <a:t>http://bestmoney.su/moneystory-the-first-money.html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4"/>
              </a:rPr>
              <a:t>http://dengivsetakipahnyt.com/bumazhnye-dengi/</a:t>
            </a:r>
            <a:r>
              <a:rPr lang="ru-RU" sz="1400" dirty="0" smtClean="0"/>
              <a:t> </a:t>
            </a:r>
          </a:p>
          <a:p>
            <a:pPr lvl="0"/>
            <a:r>
              <a:rPr lang="ru-RU" sz="1400" u="sng" dirty="0" smtClean="0">
                <a:hlinkClick r:id="rId15"/>
              </a:rPr>
              <a:t>https://www.maam.ru/detskijsad/konspekt-nod-carica-yekonomika-znakomstvo-s-dengami.html</a:t>
            </a:r>
            <a:endParaRPr lang="ru-RU" sz="1400" dirty="0"/>
          </a:p>
        </p:txBody>
      </p:sp>
      <p:pic>
        <p:nvPicPr>
          <p:cNvPr id="1027" name="Picture 3" descr="C:\Users\Пользователь\Desktop\ЦЛД\РИСУНКИ\imagescax3078t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2084" y="3284984"/>
            <a:ext cx="4178868" cy="2842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Для каждого дела нужны были умельцы. Один человек не может сразу шить обувь и ковать железо, строить дома и разводить животных. </a:t>
            </a:r>
            <a:endParaRPr lang="ru-RU" sz="1800" dirty="0"/>
          </a:p>
        </p:txBody>
      </p:sp>
      <p:pic>
        <p:nvPicPr>
          <p:cNvPr id="3074" name="Picture 2" descr="C:\Users\Пользователь\Desktop\ЦЛД\0000 финансы\Рисунок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0"/>
            <a:ext cx="2295302" cy="2701949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ЦЛД\0000 финансы\Рисунок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3543952"/>
            <a:ext cx="2895352" cy="2700579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ЦЛД\0000 финансы\Рисунок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75" r="4538"/>
          <a:stretch>
            <a:fillRect/>
          </a:stretch>
        </p:blipFill>
        <p:spPr bwMode="auto">
          <a:xfrm>
            <a:off x="3564879" y="0"/>
            <a:ext cx="5579121" cy="3645024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ЦЛД\0000 финансы\Рисунок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5" y="2564904"/>
            <a:ext cx="4720925" cy="3610347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Люди решили, что одни должны ковать железо, другие – выращивать домашних животных, третьи – охотиться, четвертые – заниматься земледелием. </a:t>
            </a:r>
            <a:endParaRPr lang="ru-RU" sz="1800" dirty="0"/>
          </a:p>
        </p:txBody>
      </p:sp>
      <p:pic>
        <p:nvPicPr>
          <p:cNvPr id="4098" name="Picture 2" descr="C:\Users\Пользователь\Desktop\ЦЛД\0000 финансы\Рисунок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51580"/>
            <a:ext cx="4968552" cy="5925459"/>
          </a:xfrm>
          <a:prstGeom prst="rect">
            <a:avLst/>
          </a:prstGeom>
          <a:noFill/>
        </p:spPr>
      </p:pic>
      <p:pic>
        <p:nvPicPr>
          <p:cNvPr id="4101" name="Picture 5" descr="C:\Users\Пользователь\Desktop\ЦЛД\0000 финансы\Рисунок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5" t="3631"/>
          <a:stretch>
            <a:fillRect/>
          </a:stretch>
        </p:blipFill>
        <p:spPr bwMode="auto">
          <a:xfrm>
            <a:off x="395536" y="548680"/>
            <a:ext cx="8136904" cy="5733285"/>
          </a:xfrm>
          <a:prstGeom prst="rect">
            <a:avLst/>
          </a:prstGeom>
          <a:noFill/>
        </p:spPr>
      </p:pic>
      <p:pic>
        <p:nvPicPr>
          <p:cNvPr id="4102" name="Picture 6" descr="C:\Users\Пользователь\Desktop\ЦЛД\0000 финансы\Рисунок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8352928" cy="5883488"/>
          </a:xfrm>
          <a:prstGeom prst="rect">
            <a:avLst/>
          </a:prstGeom>
          <a:noFill/>
        </p:spPr>
      </p:pic>
      <p:pic>
        <p:nvPicPr>
          <p:cNvPr id="4103" name="Picture 7" descr="C:\Users\Пользователь\Desktop\ЦЛД\0000 финансы\Рисунок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0648"/>
            <a:ext cx="8352928" cy="5904656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Кто- то из древних людей хорошо рыбачил, а </a:t>
            </a:r>
            <a:r>
              <a:rPr lang="ru-RU" sz="1800" dirty="0" smtClean="0"/>
              <a:t>кто - </a:t>
            </a:r>
            <a:r>
              <a:rPr lang="ru-RU" sz="1800" dirty="0"/>
              <a:t>то лучше всех выращивал пшеницу.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ЦЛД\0000 финансы\Рисунок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535470" cy="5976664"/>
          </a:xfrm>
          <a:prstGeom prst="rect">
            <a:avLst/>
          </a:prstGeom>
          <a:noFill/>
        </p:spPr>
      </p:pic>
      <p:pic>
        <p:nvPicPr>
          <p:cNvPr id="5123" name="Picture 3" descr="C:\Users\Пользователь\Desktop\ЦЛД\0000 финансы\Рисунок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332656"/>
            <a:ext cx="8527083" cy="5976663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esktop\ЦЛД\0000 финансы\Рисунок1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6704" y="332656"/>
            <a:ext cx="5043568" cy="601573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Поэтому </a:t>
            </a:r>
            <a:r>
              <a:rPr lang="ru-RU" sz="1800" dirty="0"/>
              <a:t>люди стали обмениваться. Они меняли рыбу на зерно, шкуры на овощи, или другие товары.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esktop\ЦЛД\0000 финансы\Безымянный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7" y="332656"/>
            <a:ext cx="8101237" cy="5688632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ЦЛД\0000 финансы\Безымянный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0648"/>
            <a:ext cx="8892480" cy="5826774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889029"/>
            <a:ext cx="9144000" cy="9689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/>
              <a:t>Земледельцы меняли зерно и  растительное масло;  гончары -  горшки и кувшины,  кузнецы – наконечники для стрел, ножи,  топоры; скотоводы – быков, овец, шерсть и кожи.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Пользователь\Desktop\ЦЛД\0000 финансы\уроки творчества\92840646_005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  <a:lum bright="-10000" contrast="30000"/>
          </a:blip>
          <a:srcRect l="7476" t="56489" r="9838" b="6198"/>
          <a:stretch>
            <a:fillRect/>
          </a:stretch>
        </p:blipFill>
        <p:spPr bwMode="auto">
          <a:xfrm>
            <a:off x="4644008" y="0"/>
            <a:ext cx="4176464" cy="2744534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ЦЛД\0000 финансы\Рисунок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3EEE8"/>
              </a:clrFrom>
              <a:clrTo>
                <a:srgbClr val="F3EE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206" y="2852936"/>
            <a:ext cx="4589826" cy="3198205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ЦЛД\0000 финансы\Рисунок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71" t="11836" r="36066" b="12810"/>
          <a:stretch>
            <a:fillRect/>
          </a:stretch>
        </p:blipFill>
        <p:spPr bwMode="auto">
          <a:xfrm>
            <a:off x="539552" y="0"/>
            <a:ext cx="3672408" cy="2924944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ЦЛД\0000 финансы\Безымянный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860032" y="2492896"/>
            <a:ext cx="4025391" cy="3563987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8243888" y="6381750"/>
            <a:ext cx="649287" cy="21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1272</Words>
  <Application>Microsoft Office PowerPoint</Application>
  <PresentationFormat>Экран (4:3)</PresentationFormat>
  <Paragraphs>174</Paragraphs>
  <Slides>45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84</cp:revision>
  <dcterms:created xsi:type="dcterms:W3CDTF">2018-09-06T04:36:24Z</dcterms:created>
  <dcterms:modified xsi:type="dcterms:W3CDTF">2020-11-30T08:20:46Z</dcterms:modified>
</cp:coreProperties>
</file>