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5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12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aece5c605ea15682d618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thumb_img_5710aec1eddcb_resize_900_5000.pn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-180528" y="1872929"/>
            <a:ext cx="3707904" cy="4985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Привет, ребята!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0688"/>
            <a:ext cx="3563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Хотите мы сегодня поговорим о том, какие же виды транспорта есть?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404664"/>
            <a:ext cx="4139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Сейчас начинается наше увлекательное путешествие , в котором мы узнаем всё о транспорте, какой он бывает, зачем и для чего нужен.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загруженное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36852">
            <a:off x="3842640" y="3427181"/>
            <a:ext cx="4743570" cy="3564454"/>
          </a:xfrm>
          <a:prstGeom prst="rect">
            <a:avLst/>
          </a:prstGeom>
        </p:spPr>
      </p:pic>
      <p:pic>
        <p:nvPicPr>
          <p:cNvPr id="11" name="Рисунок 10" descr="airplane-clip-movie-1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2204864"/>
            <a:ext cx="4457700" cy="18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aece5c605ea15682d618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12474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Какие марки автомобилей вы знаете?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91683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Какие бывают поезда?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0486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(скорый, товарный, пассажирский).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924944"/>
            <a:ext cx="3131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Где изготавливают машины?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242088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Где приземляются самолёты?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4128" y="148478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Где можно встретить водный транспорт?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864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Ну что, ребята, вам понравилось наше путешествие?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2" y="26064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Давайте ответим на несколько вопросов, чтобы закрепить материал.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4" name="Рисунок 13" descr="thumb_img_5710aec1eddcb_resize_900_5000.pn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2123728" y="2307893"/>
            <a:ext cx="3384376" cy="45501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536" y="692696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Ребята, вы большие молодцы! Давайте похлопаем друг другу.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Не забудьте рассказать о том, что вы узнали, своим родственникам и друзьям!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6" name="Рисунок 15" descr="c2b8458f417c8149f216b0f9e6500ee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036037"/>
            <a:ext cx="3312368" cy="3821963"/>
          </a:xfrm>
          <a:prstGeom prst="rect">
            <a:avLst/>
          </a:prstGeom>
        </p:spPr>
      </p:pic>
      <p:pic>
        <p:nvPicPr>
          <p:cNvPr id="17" name="Рисунок 16" descr="c2b8458f417c8149f216b0f9e6500ee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324544" y="3143250"/>
            <a:ext cx="3368774" cy="371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088ee104fd58e17b14593e85880f7f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Вы знаете, какие бывают виды транспорта?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8t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916832"/>
            <a:ext cx="5451099" cy="2088232"/>
          </a:xfrm>
          <a:prstGeom prst="rect">
            <a:avLst/>
          </a:prstGeom>
        </p:spPr>
      </p:pic>
      <p:pic>
        <p:nvPicPr>
          <p:cNvPr id="7" name="Рисунок 6" descr="2539677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4106" y="980728"/>
            <a:ext cx="2649894" cy="3312368"/>
          </a:xfrm>
          <a:prstGeom prst="rect">
            <a:avLst/>
          </a:prstGeom>
        </p:spPr>
      </p:pic>
      <p:pic>
        <p:nvPicPr>
          <p:cNvPr id="8" name="Рисунок 7" descr="item_126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14973" flipH="1">
            <a:off x="94323" y="3277038"/>
            <a:ext cx="4931372" cy="3419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83671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наземный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776" y="83671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водный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4168" y="1886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воздушный</a:t>
            </a:r>
            <a:endParaRPr lang="ru-RU" sz="2400" b="1" dirty="0">
              <a:solidFill>
                <a:srgbClr val="FFFF0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971600" y="548680"/>
            <a:ext cx="432048" cy="360040"/>
          </a:xfrm>
          <a:prstGeom prst="straightConnector1">
            <a:avLst/>
          </a:prstGeom>
          <a:ln w="66675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915816" y="548680"/>
            <a:ext cx="216024" cy="432048"/>
          </a:xfrm>
          <a:prstGeom prst="straightConnector1">
            <a:avLst/>
          </a:prstGeom>
          <a:ln w="66675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148064" y="404664"/>
            <a:ext cx="648072" cy="0"/>
          </a:xfrm>
          <a:prstGeom prst="straightConnector1">
            <a:avLst/>
          </a:prstGeom>
          <a:ln w="66675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1520" y="1484784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Что из показанного вы к какому транспорту отнесете?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isspng-race-track-road-racing-auto-racing-clip-art-open-road-cliparts-5aae99b65a04b1.7565974215213920543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09" t="4168" r="2586" b="196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5536" y="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Почему наземный транспорт так называется, вы знаете?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466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Верно, потому что он передвигается по земле.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836712"/>
            <a:ext cx="8604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свою очередь наземный транспорт делится на: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5679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Грузовой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155679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Общественный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3680" y="155679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Специальный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6" y="227687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Железнодорожный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18864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Как называются всплывающие машины и к какому типу наземного транспорта они относятся?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227687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Легковой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animated-school-bus-2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01095">
            <a:off x="-116484" y="2547661"/>
            <a:ext cx="3563888" cy="2545634"/>
          </a:xfrm>
          <a:prstGeom prst="rect">
            <a:avLst/>
          </a:prstGeom>
        </p:spPr>
      </p:pic>
      <p:pic>
        <p:nvPicPr>
          <p:cNvPr id="18" name="Рисунок 17" descr="RawGoodDarklingbeetle-max-1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996952"/>
            <a:ext cx="3902299" cy="2061592"/>
          </a:xfrm>
          <a:prstGeom prst="rect">
            <a:avLst/>
          </a:prstGeom>
        </p:spPr>
      </p:pic>
      <p:pic>
        <p:nvPicPr>
          <p:cNvPr id="19" name="Рисунок 18" descr="8198d14e4060aae75c5bf456ca04b43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31247">
            <a:off x="597527" y="4941837"/>
            <a:ext cx="4008351" cy="1859875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683568" y="5661248"/>
            <a:ext cx="432048" cy="4320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10-109842_this-high-quality-free-png-image-without-any-background-пожарная-машина-рисунок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980728"/>
            <a:ext cx="3072756" cy="1908343"/>
          </a:xfrm>
          <a:prstGeom prst="rect">
            <a:avLst/>
          </a:prstGeom>
        </p:spPr>
      </p:pic>
      <p:pic>
        <p:nvPicPr>
          <p:cNvPr id="22" name="Рисунок 21" descr="Ambulan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1880" y="3356992"/>
            <a:ext cx="3291594" cy="1994905"/>
          </a:xfrm>
          <a:prstGeom prst="rect">
            <a:avLst/>
          </a:prstGeom>
        </p:spPr>
      </p:pic>
      <p:pic>
        <p:nvPicPr>
          <p:cNvPr id="23" name="Рисунок 22" descr="clip-art-police-car-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977056">
            <a:off x="755576" y="908720"/>
            <a:ext cx="3072756" cy="2078719"/>
          </a:xfrm>
          <a:prstGeom prst="rect">
            <a:avLst/>
          </a:prstGeom>
        </p:spPr>
      </p:pic>
      <p:pic>
        <p:nvPicPr>
          <p:cNvPr id="24" name="Рисунок 23" descr="hello_html_m313aced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4048" y="4509120"/>
            <a:ext cx="3598192" cy="213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ello_html_6066db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8093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45789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Про какой вид транспорта были загадки? Почему он так называется?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18864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Отгадайте загадки.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36712"/>
            <a:ext cx="4652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Сначала дерево свалили,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Потом нутро ему долбили,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Потом лопатками снабдили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И по реке гулять пустили. 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2348880"/>
            <a:ext cx="4566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Под водою дом плывёт,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Смелый в нём народ живёт,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Даже под полярным льдом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Может плавать этот дом.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937" y="5085184"/>
            <a:ext cx="3790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Плывёт белый гусь - 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Брюхо деревянное,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Крыло полотняное.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60-605296_фото-автор-soloveika-на-яндекс-imagenes-de-veleros-animad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861048"/>
            <a:ext cx="3063429" cy="2657941"/>
          </a:xfrm>
          <a:prstGeom prst="rect">
            <a:avLst/>
          </a:prstGeom>
        </p:spPr>
      </p:pic>
      <p:pic>
        <p:nvPicPr>
          <p:cNvPr id="11" name="Рисунок 10" descr="bce176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76672"/>
            <a:ext cx="4346462" cy="1916830"/>
          </a:xfrm>
          <a:prstGeom prst="rect">
            <a:avLst/>
          </a:prstGeom>
        </p:spPr>
      </p:pic>
      <p:pic>
        <p:nvPicPr>
          <p:cNvPr id="12" name="Рисунок 11" descr="EveryBlandHarrierhawk-size_restricte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556792"/>
            <a:ext cx="4032448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riroda-doroga-solnyshko-render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47664" y="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Кто чем управляет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03fbeeb9b18b6d8d1e5e0cd6137d0d6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212976"/>
            <a:ext cx="1889237" cy="3251594"/>
          </a:xfrm>
          <a:prstGeom prst="rect">
            <a:avLst/>
          </a:prstGeom>
        </p:spPr>
      </p:pic>
      <p:pic>
        <p:nvPicPr>
          <p:cNvPr id="7" name="Рисунок 6" descr="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3429000"/>
            <a:ext cx="2232248" cy="3078962"/>
          </a:xfrm>
          <a:prstGeom prst="rect">
            <a:avLst/>
          </a:prstGeom>
        </p:spPr>
      </p:pic>
      <p:pic>
        <p:nvPicPr>
          <p:cNvPr id="8" name="Рисунок 7" descr="aviator-clipart-pilot-glass-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3356992"/>
            <a:ext cx="1296144" cy="3342870"/>
          </a:xfrm>
          <a:prstGeom prst="rect">
            <a:avLst/>
          </a:prstGeom>
        </p:spPr>
      </p:pic>
      <p:pic>
        <p:nvPicPr>
          <p:cNvPr id="9" name="Рисунок 8" descr="08609d0d2065c8c5dfdf23e2b0294d9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429000"/>
            <a:ext cx="1579915" cy="3016544"/>
          </a:xfrm>
          <a:prstGeom prst="rect">
            <a:avLst/>
          </a:prstGeom>
        </p:spPr>
      </p:pic>
      <p:pic>
        <p:nvPicPr>
          <p:cNvPr id="10" name="Рисунок 9" descr="1421429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55642" y="3789040"/>
            <a:ext cx="2160668" cy="2796158"/>
          </a:xfrm>
          <a:prstGeom prst="rect">
            <a:avLst/>
          </a:prstGeom>
        </p:spPr>
      </p:pic>
      <p:pic>
        <p:nvPicPr>
          <p:cNvPr id="11" name="Рисунок 10" descr="загруженное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20688"/>
            <a:ext cx="2376264" cy="1785593"/>
          </a:xfrm>
          <a:prstGeom prst="rect">
            <a:avLst/>
          </a:prstGeom>
        </p:spPr>
      </p:pic>
      <p:pic>
        <p:nvPicPr>
          <p:cNvPr id="12" name="Рисунок 11" descr="FrankFreeAmericankestrel-size_restricted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20272" y="188640"/>
            <a:ext cx="1877194" cy="2342738"/>
          </a:xfrm>
          <a:prstGeom prst="rect">
            <a:avLst/>
          </a:prstGeom>
        </p:spPr>
      </p:pic>
      <p:pic>
        <p:nvPicPr>
          <p:cNvPr id="13" name="Рисунок 12" descr="raketa5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7664" y="836712"/>
            <a:ext cx="2708920" cy="2708920"/>
          </a:xfrm>
          <a:prstGeom prst="rect">
            <a:avLst/>
          </a:prstGeom>
        </p:spPr>
      </p:pic>
      <p:pic>
        <p:nvPicPr>
          <p:cNvPr id="14" name="Рисунок 13" descr="109176690_19.png"/>
          <p:cNvPicPr>
            <a:picLocks noChangeAspect="1"/>
          </p:cNvPicPr>
          <p:nvPr/>
        </p:nvPicPr>
        <p:blipFill>
          <a:blip r:embed="rId11" cstate="print">
            <a:lum bright="-10000" contrast="20000"/>
          </a:blip>
          <a:srcRect l="45416"/>
          <a:stretch>
            <a:fillRect/>
          </a:stretch>
        </p:blipFill>
        <p:spPr>
          <a:xfrm>
            <a:off x="4716016" y="836712"/>
            <a:ext cx="2572413" cy="2419695"/>
          </a:xfrm>
          <a:prstGeom prst="rect">
            <a:avLst/>
          </a:prstGeom>
        </p:spPr>
      </p:pic>
      <p:pic>
        <p:nvPicPr>
          <p:cNvPr id="15" name="Рисунок 14" descr="helicopter-cartoon-png-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692696"/>
            <a:ext cx="2287900" cy="181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3.81129E-6 C -0.00416 0.01503 -0.00642 0.03122 -0.01232 0.0451 C -0.01353 0.0481 -0.01753 0.04602 -0.01996 0.04695 C -0.04131 0.05458 -0.01388 0.04949 -0.04912 0.05319 C -0.08246 0.06059 -0.06232 0.05689 -0.13385 0.05319 C -0.14027 0.05296 -0.14895 0.04371 -0.15537 0.04093 C -0.16996 0.02752 -0.14826 0.04648 -0.16631 0.03469 C -0.1684 0.0333 -0.17031 0.03053 -0.17221 0.02868 C -0.17985 0.02243 -0.18767 0.01758 -0.19548 0.01226 C -0.19791 0.01064 -0.20451 0.0037 -0.20607 0.00208 C -0.21301 -0.00439 -0.22048 -0.00856 -0.2276 -0.01434 C -0.23628 -0.02128 -0.24062 -0.02567 -0.25086 -0.02868 C -0.26596 -0.0407 -0.28402 -0.05088 -0.30156 -0.05342 C -0.31215 -0.06267 -0.32291 -0.06221 -0.33541 -0.0636 C -0.42482 -0.08395 -0.35781 -0.06938 -0.59079 -0.0636 C -0.5927 -0.0636 -0.59374 -0.06059 -0.59531 -0.05944 C -0.60294 -0.05435 -0.61024 -0.04857 -0.6184 -0.0451 C -0.63975 -0.03585 -0.66093 -0.02405 -0.68003 -0.00833 C -0.69218 0.00185 -0.70364 0.01549 -0.71527 0.0266 C -0.72083 0.03191 -0.721 0.03793 -0.7276 0.04093 C -0.73437 0.04949 -0.73888 0.0518 -0.74756 0.05527 C -0.75069 0.05666 -0.75694 0.05944 -0.75694 0.05944 C -0.75919 0.05065 -0.76128 0.04163 -0.76301 0.03261 C -0.76458 0.01364 -0.76458 0.02058 -0.76458 0.01226 " pathEditMode="relative" ptsTypes="fffffffffffffffffffffffA">
                                      <p:cBhvr>
                                        <p:cTn id="6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6.84551E-7 C 0.00382 0.0148 0.00018 0.00462 0.01841 0.02243 C 0.04306 0.04648 0.07466 0.05643 0.10452 0.05943 C 0.14532 0.06868 0.18455 0.05319 0.22466 0.04718 C 0.25799 0.03422 0.29115 0.02081 0.32466 0.00809 C 0.33473 0.00439 0.34532 -0.00093 0.35539 -0.00417 C 0.36146 -0.00602 0.37379 -0.00833 0.37379 -0.00833 C 0.39584 -0.01966 0.42136 -0.0222 0.44462 -0.02267 C 0.51632 -0.02382 0.5882 -0.02382 0.6599 -0.02452 C 0.68768 -0.02382 0.73316 -0.01827 0.76615 -0.02267 C 0.76928 -0.02405 0.7731 -0.02498 0.77535 -0.02868 C 0.77639 -0.0303 0.77587 -0.03331 0.77691 -0.03492 C 0.77796 -0.03677 0.78143 -0.03909 0.78143 -0.03909 " pathEditMode="relative" ptsTypes="ffffffffffffA">
                                      <p:cBhvr>
                                        <p:cTn id="7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5.25439E-6 C 0.00069 0.00023 0.00885 0.00346 0.00937 0.00393 C 0.01111 0.00554 0.01198 0.00901 0.01389 0.01017 C 0.01667 0.01179 0.01996 0.01156 0.02309 0.01225 C 0.04184 0.02173 0.05538 0.01757 0.07708 0.01618 C 0.08385 0.01271 0.08993 0.00832 0.09705 0.00601 C 0.10937 -0.00556 0.10417 -0.00093 0.11232 -0.00833 C 0.11545 -0.01111 0.11979 -0.01041 0.12309 -0.01249 C 0.14236 -0.02521 0.1618 -0.03331 0.18316 -0.03909 C 0.20364 -0.03747 0.21128 -0.03955 0.22621 -0.02475 C 0.22726 -0.02267 0.22969 -0.02105 0.22934 -0.01851 C 0.22899 -0.01573 0.22587 -0.01481 0.22465 -0.01249 C 0.2151 0.00647 0.23107 -0.01874 0.2217 -5.25439E-6 C 0.21875 0.00601 0.21423 0.01202 0.20937 0.01433 C 0.20625 0.02035 0.20347 0.02312 0.19861 0.02659 " pathEditMode="relative" ptsTypes="ffffffffffffffA">
                                      <p:cBhvr>
                                        <p:cTn id="7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5.45791E-7 C 0.00104 0.00208 0.00294 0.00346 0.00312 0.00601 C 0.00468 0.03237 -0.00105 0.03099 -0.01528 0.03677 C -0.02657 0.03607 -0.03785 0.03654 -0.04914 0.03492 C -0.05539 0.03399 -0.06077 0.02775 -0.06615 0.02451 C -0.07292 0.02058 -0.08074 0.01757 -0.08768 0.01433 C -0.1014 0.00809 -0.11146 -0.00139 -0.12605 -0.00417 C -0.13612 -0.01087 -0.14619 -0.00902 -0.15695 -0.00417 C -0.16199 0.00046 -0.16667 0.00138 -0.17067 0.00809 C -0.17292 0.01202 -0.17483 0.01618 -0.17692 0.02035 C -0.17796 0.02243 -0.18004 0.02659 -0.18004 0.02659 C -0.18716 0.01988 -0.18386 0.02474 -0.18768 0.01017 C -0.1882 0.00809 -0.18924 0.00416 -0.18924 0.00416 C -0.1889 -0.00047 -0.18612 -0.01573 -0.18612 -0.02267 " pathEditMode="relative" ptsTypes="fffffffffffffA">
                                      <p:cBhvr>
                                        <p:cTn id="7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oad-boackgrounds-clipart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87624" y="260648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 теперь давайте немного отдохнем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764704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На лошадке ехали, (Шагаем на месте.)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До угла доехали.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Сели на машину, (Бег на месте.)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Налили бензину.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На машине ехали,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До реки доехали. (Приседания.)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err="1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Трр</a:t>
            </a: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! Стоп! Разворот. (Поворот кругом.)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На реке — пароход. (Хлопаем в ладоши.)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Пароходом ехали,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До горы доехали. (Шагаем на месте.)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Пароход не везет,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Надо сесть на самолет.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Самолет летит,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В нем мотор гудит: (Руки в стороны, «полетели».)</a:t>
            </a:r>
            <a:b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-</a:t>
            </a:r>
            <a:r>
              <a:rPr lang="ru-RU" sz="2400" b="1" dirty="0" err="1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У-у-Ф</a:t>
            </a:r>
            <a:r>
              <a:rPr lang="ru-RU" sz="24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.</a:t>
            </a:r>
            <a:endParaRPr lang="ru-RU" sz="2400" b="1" dirty="0">
              <a:ln w="3175"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Рисунок 6" descr="03fbeeb9b18b6d8d1e5e0cd6137d0d6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332656"/>
            <a:ext cx="1990309" cy="3425552"/>
          </a:xfrm>
          <a:prstGeom prst="rect">
            <a:avLst/>
          </a:prstGeom>
        </p:spPr>
      </p:pic>
      <p:pic>
        <p:nvPicPr>
          <p:cNvPr id="9" name="Рисунок 8" descr="raketa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0568" y="404664"/>
            <a:ext cx="3060848" cy="306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isspng-race-track-road-racing-auto-racing-clip-art-open-road-cliparts-5aae99b65a04b1.7565974215213920543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09" t="4168" r="2586" b="196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Смело в небе проплывает,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Обгоняя птиц полёт.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Человек им управляет.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Что такое?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2492896"/>
            <a:ext cx="334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Трещит, а не кузнечик,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Летит, а не птица,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Везёт, а не лошадь.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8t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0"/>
            <a:ext cx="5943523" cy="2276872"/>
          </a:xfrm>
          <a:prstGeom prst="rect">
            <a:avLst/>
          </a:prstGeom>
        </p:spPr>
      </p:pic>
      <p:pic>
        <p:nvPicPr>
          <p:cNvPr id="8" name="Рисунок 7" descr="helicopter-cartoon-png-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916832"/>
            <a:ext cx="3279655" cy="2596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5445224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 это что за вид транспорта?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 он почему так называется?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riroda-doroga-solnyshko-render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Поиграем в игру: При виде водного транспорта вы выполняете движение руками как пловец, при названии воздушного вида транспорта руки изображают крылья самолёта, при названии наземного вида транспорта «крутите» руль машины.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bce176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4581128"/>
            <a:ext cx="4716016" cy="2079806"/>
          </a:xfrm>
          <a:prstGeom prst="rect">
            <a:avLst/>
          </a:prstGeom>
        </p:spPr>
      </p:pic>
      <p:pic>
        <p:nvPicPr>
          <p:cNvPr id="7" name="Рисунок 6" descr="c8f23ced41d98538490b218adb06092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196752"/>
            <a:ext cx="3121158" cy="2316485"/>
          </a:xfrm>
          <a:prstGeom prst="rect">
            <a:avLst/>
          </a:prstGeom>
        </p:spPr>
      </p:pic>
      <p:pic>
        <p:nvPicPr>
          <p:cNvPr id="8" name="Рисунок 7" descr="hello_html_m313aced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46875" flipH="1">
            <a:off x="539552" y="3356992"/>
            <a:ext cx="2665015" cy="1621539"/>
          </a:xfrm>
          <a:prstGeom prst="rect">
            <a:avLst/>
          </a:prstGeom>
        </p:spPr>
      </p:pic>
      <p:pic>
        <p:nvPicPr>
          <p:cNvPr id="9" name="Рисунок 8" descr="helicopter-cartoon-png-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1268760"/>
            <a:ext cx="2097439" cy="1660797"/>
          </a:xfrm>
          <a:prstGeom prst="rect">
            <a:avLst/>
          </a:prstGeom>
        </p:spPr>
      </p:pic>
      <p:pic>
        <p:nvPicPr>
          <p:cNvPr id="10" name="Рисунок 9" descr="1527244617_2437-gifka-raket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2636912"/>
            <a:ext cx="1889889" cy="2458963"/>
          </a:xfrm>
          <a:prstGeom prst="rect">
            <a:avLst/>
          </a:prstGeom>
        </p:spPr>
      </p:pic>
      <p:pic>
        <p:nvPicPr>
          <p:cNvPr id="11" name="Рисунок 10" descr="загруженное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084168" y="3645024"/>
            <a:ext cx="2880320" cy="2505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ector-highway-road-with-metal-traffic-barri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5536" y="18864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Ребята, а какой транспорт ходит под землёй?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068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Это подземный транспорт – метро. Люди изобрели этот вид транспорта, чтобы было легче передвигаться по большим городам. Ведь в мегаполисах очень много машин, и добраться куда-либо на метро – будет намного быстрее.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6224" y="2060848"/>
            <a:ext cx="7127776" cy="50952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2708920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 вы ездили когда-нибудь на метро?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00808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 это очень тяжелая работа, ведь машинисты большую часть времени проводят под землей без капельки солнечного света, а это плохо влияет на здоровье.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366</Words>
  <Application>Microsoft Office PowerPoint</Application>
  <PresentationFormat>Экран (4:3)</PresentationFormat>
  <Paragraphs>44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User</cp:lastModifiedBy>
  <cp:revision>13</cp:revision>
  <dcterms:created xsi:type="dcterms:W3CDTF">2019-10-14T16:18:54Z</dcterms:created>
  <dcterms:modified xsi:type="dcterms:W3CDTF">2019-10-26T18:22:55Z</dcterms:modified>
</cp:coreProperties>
</file>