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1" r:id="rId4"/>
    <p:sldId id="269" r:id="rId5"/>
    <p:sldId id="263" r:id="rId6"/>
    <p:sldId id="266" r:id="rId7"/>
    <p:sldId id="268" r:id="rId8"/>
    <p:sldId id="267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1.jpeg"/><Relationship Id="rId7" Type="http://schemas.openxmlformats.org/officeDocument/2006/relationships/image" Target="../media/image51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18" Type="http://schemas.openxmlformats.org/officeDocument/2006/relationships/image" Target="../media/image23.png"/><Relationship Id="rId3" Type="http://schemas.openxmlformats.org/officeDocument/2006/relationships/image" Target="../media/image7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9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8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gif"/><Relationship Id="rId7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b="390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2zG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5952" y="2780928"/>
            <a:ext cx="2718048" cy="4077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Привет, ребята!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4868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Вы знаете, что такое профессия?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80728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ПРОФЕССИЯ- это основное занятие человека, его трудовая деятельность.</a:t>
            </a:r>
            <a:endParaRPr lang="ru-RU" sz="2400" b="1" i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98884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Вот с вами занимается воспитатель. Это же тоже является профессией?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0_5ee9e_c2e2c706_L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2948186"/>
            <a:ext cx="3909814" cy="3909814"/>
          </a:xfrm>
          <a:prstGeom prst="rect">
            <a:avLst/>
          </a:prstGeom>
        </p:spPr>
      </p:pic>
      <p:pic>
        <p:nvPicPr>
          <p:cNvPr id="11" name="Рисунок 10" descr="8540122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2996952"/>
            <a:ext cx="2835112" cy="38610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263691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Это тоже трудная работа, верно? Что делает воспитатель?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0_119e81_10af040f_orig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-675456"/>
            <a:ext cx="66675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BoldVictoriousHoki-max-1mb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05125" y="2196306"/>
            <a:ext cx="3333750" cy="3333750"/>
          </a:xfrm>
        </p:spPr>
      </p:pic>
      <p:pic>
        <p:nvPicPr>
          <p:cNvPr id="4" name="Содержимое 3" descr="s1200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b="390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ВСЕ ПРОФЕССИИ ВАЖНЫ!</a:t>
            </a:r>
            <a:endParaRPr lang="ru-RU" sz="4000" b="1" i="1" dirty="0">
              <a:ln w="3175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1196752"/>
            <a:ext cx="4680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Профессий много в мире есть,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Их невозможно перечесть.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Сегодня многие нужны,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И актуальны, и важны.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И ты скорее подрастай,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Профессией овладевай.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Старайся в деле первым быть</a:t>
            </a:r>
          </a:p>
          <a:p>
            <a:pPr algn="ctr"/>
            <a:r>
              <a:rPr lang="ru-RU" sz="2400" b="1" i="1" u="sng" dirty="0" smtClean="0">
                <a:solidFill>
                  <a:srgbClr val="002060"/>
                </a:solidFill>
              </a:rPr>
              <a:t>И людям пользу приносить.</a:t>
            </a:r>
            <a:endParaRPr lang="ru-RU" sz="2400" b="1" i="1" u="sng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7256" y="6093296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Кем бы вы хотели стать, когда повзрослеете, и почему?</a:t>
            </a:r>
            <a:endParaRPr lang="ru-RU" sz="2000" b="1" dirty="0"/>
          </a:p>
        </p:txBody>
      </p:sp>
      <p:pic>
        <p:nvPicPr>
          <p:cNvPr id="9" name="Рисунок 8" descr="ori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87066"/>
            <a:ext cx="3131840" cy="3131840"/>
          </a:xfrm>
          <a:prstGeom prst="rect">
            <a:avLst/>
          </a:prstGeom>
        </p:spPr>
      </p:pic>
      <p:pic>
        <p:nvPicPr>
          <p:cNvPr id="10" name="Рисунок 9" descr="povar_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80728"/>
            <a:ext cx="1790700" cy="3333750"/>
          </a:xfrm>
          <a:prstGeom prst="rect">
            <a:avLst/>
          </a:prstGeom>
        </p:spPr>
      </p:pic>
      <p:pic>
        <p:nvPicPr>
          <p:cNvPr id="11" name="Рисунок 10" descr="BoldVictoriousHoki-max-1m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4620" y="4149080"/>
            <a:ext cx="2088232" cy="2088232"/>
          </a:xfrm>
          <a:prstGeom prst="rect">
            <a:avLst/>
          </a:prstGeom>
        </p:spPr>
      </p:pic>
      <p:pic>
        <p:nvPicPr>
          <p:cNvPr id="12" name="Рисунок 11" descr="4f14a12a8ce277bdf3809780e884a879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45892">
            <a:off x="6670144" y="82137"/>
            <a:ext cx="2387831" cy="2492896"/>
          </a:xfrm>
          <a:prstGeom prst="rect">
            <a:avLst/>
          </a:prstGeom>
        </p:spPr>
      </p:pic>
      <p:pic>
        <p:nvPicPr>
          <p:cNvPr id="13" name="Рисунок 12" descr="760e53c6a081501d6aa7aa052bf2602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4005064"/>
            <a:ext cx="2088232" cy="2096619"/>
          </a:xfrm>
          <a:prstGeom prst="rect">
            <a:avLst/>
          </a:prstGeom>
        </p:spPr>
      </p:pic>
      <p:pic>
        <p:nvPicPr>
          <p:cNvPr id="14" name="Рисунок 13" descr="73677755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4437111"/>
            <a:ext cx="1584176" cy="1890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8a90c1c423b380d4840313cf29b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Что необходимо для получения профессии?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764704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Чтобы получить престижную профессию, нужно будет продолжить учебу и после школы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2618255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6365" y="1484784"/>
            <a:ext cx="4097635" cy="5169776"/>
          </a:xfrm>
          <a:prstGeom prst="rect">
            <a:avLst/>
          </a:prstGeom>
        </p:spPr>
      </p:pic>
      <p:pic>
        <p:nvPicPr>
          <p:cNvPr id="10" name="Рисунок 9" descr="sobaka_3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143250"/>
            <a:ext cx="3714750" cy="3714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170080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Кем работают ваши родители, вы интересовались у них?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Чем они занимаются на работе?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Вам нравится их работа?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1a93e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" name="Рисунок 6" descr="2618255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56792"/>
            <a:ext cx="3483592" cy="4395069"/>
          </a:xfrm>
          <a:prstGeom prst="rect">
            <a:avLst/>
          </a:prstGeom>
        </p:spPr>
      </p:pic>
      <p:pic>
        <p:nvPicPr>
          <p:cNvPr id="8" name="Рисунок 7" descr="sobaka_3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988840"/>
            <a:ext cx="3714750" cy="371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680" y="4046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Угадайте профессию по картинкам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1752606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8720"/>
            <a:ext cx="3256756" cy="3256756"/>
          </a:xfrm>
          <a:prstGeom prst="rect">
            <a:avLst/>
          </a:prstGeom>
        </p:spPr>
      </p:pic>
      <p:pic>
        <p:nvPicPr>
          <p:cNvPr id="11" name="Рисунок 10" descr="shprits014.pn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tretch>
            <a:fillRect/>
          </a:stretch>
        </p:blipFill>
        <p:spPr>
          <a:xfrm>
            <a:off x="6732240" y="1412776"/>
            <a:ext cx="2123728" cy="1870782"/>
          </a:xfrm>
          <a:prstGeom prst="rect">
            <a:avLst/>
          </a:prstGeom>
        </p:spPr>
      </p:pic>
      <p:pic>
        <p:nvPicPr>
          <p:cNvPr id="12" name="Рисунок 11" descr="veterinarka-a-pejsek-kreslene-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772816"/>
            <a:ext cx="5808902" cy="45952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8184" y="3501008"/>
            <a:ext cx="2699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ветеринар. Если наши домашние любимцы заболеют, то добрый ветеринар поможет им и вылечит их.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 descr="bukliet_odarionnyie_dieti_1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5696" y="2708920"/>
            <a:ext cx="3384376" cy="3794143"/>
          </a:xfrm>
          <a:prstGeom prst="rect">
            <a:avLst/>
          </a:prstGeom>
        </p:spPr>
      </p:pic>
      <p:pic>
        <p:nvPicPr>
          <p:cNvPr id="15" name="Рисунок 14" descr="i_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7132" y="1196752"/>
            <a:ext cx="3659162" cy="3960440"/>
          </a:xfrm>
          <a:prstGeom prst="rect">
            <a:avLst/>
          </a:prstGeom>
        </p:spPr>
      </p:pic>
      <p:pic>
        <p:nvPicPr>
          <p:cNvPr id="16" name="Рисунок 15" descr="Math pictur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463619">
            <a:off x="395454" y="1156291"/>
            <a:ext cx="2768733" cy="2328007"/>
          </a:xfrm>
          <a:prstGeom prst="rect">
            <a:avLst/>
          </a:prstGeom>
        </p:spPr>
      </p:pic>
      <p:pic>
        <p:nvPicPr>
          <p:cNvPr id="17" name="Рисунок 16" descr="99242027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91880" y="869946"/>
            <a:ext cx="4875634" cy="56257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3568" y="1412776"/>
            <a:ext cx="2664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учитель. Такая же трудная профессия, как и воспитатель. Поэтому нужно их уважать, ведь они дают нам знания на протяжении 10 лет в школе и далее.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 descr="5aadbe9383d3716236b07054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1421" y="764705"/>
            <a:ext cx="2883982" cy="3024336"/>
          </a:xfrm>
          <a:prstGeom prst="rect">
            <a:avLst/>
          </a:prstGeom>
        </p:spPr>
      </p:pic>
      <p:pic>
        <p:nvPicPr>
          <p:cNvPr id="20" name="Рисунок 19" descr="esen_jeni_esenni_lista_animaciinet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95528" y="1196752"/>
            <a:ext cx="4248472" cy="5466784"/>
          </a:xfrm>
          <a:prstGeom prst="rect">
            <a:avLst/>
          </a:prstGeom>
        </p:spPr>
      </p:pic>
      <p:pic>
        <p:nvPicPr>
          <p:cNvPr id="21" name="Рисунок 20" descr="y-1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7544" y="3388339"/>
            <a:ext cx="3672408" cy="29656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47864" y="1916832"/>
            <a:ext cx="252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дворник. Так же не маловажная профессия, ведь кто еще будет держать наши улицы в чистоте?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 descr="001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51520" y="2973798"/>
            <a:ext cx="3744416" cy="3477627"/>
          </a:xfrm>
          <a:prstGeom prst="rect">
            <a:avLst/>
          </a:prstGeom>
        </p:spPr>
      </p:pic>
      <p:pic>
        <p:nvPicPr>
          <p:cNvPr id="24" name="Рисунок 23" descr="77-774970_cement-truck-mixer-clipart-png-tow-truck-clip-art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27698" y="4005064"/>
            <a:ext cx="4162234" cy="2100045"/>
          </a:xfrm>
          <a:prstGeom prst="rect">
            <a:avLst/>
          </a:prstGeom>
        </p:spPr>
      </p:pic>
      <p:pic>
        <p:nvPicPr>
          <p:cNvPr id="25" name="Рисунок 24" descr="brick_PNG333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63888" y="1124744"/>
            <a:ext cx="3242024" cy="2590377"/>
          </a:xfrm>
          <a:prstGeom prst="rect">
            <a:avLst/>
          </a:prstGeom>
        </p:spPr>
      </p:pic>
      <p:pic>
        <p:nvPicPr>
          <p:cNvPr id="27" name="Рисунок 26" descr="3ce4f7f4101a5b3d7d767aa00187676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78206" y="1124744"/>
            <a:ext cx="4098998" cy="52467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99592" y="1772816"/>
            <a:ext cx="26642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Это строитель. Ведь все вокруг – наши дома, магазины и даже наш детский садик – все дело рук строителей. Тут нужно быть очень внимательным. Это большая ответственность.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  <p:bldP spid="18" grpId="0"/>
      <p:bldP spid="18" grpId="1"/>
      <p:bldP spid="22" grpId="0"/>
      <p:bldP spid="22" grpId="1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yrhYf0sx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9144000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Много профессий на свете у нас! </a:t>
            </a:r>
            <a:r>
              <a:rPr lang="ru-RU" sz="1900" b="1" i="1" dirty="0" smtClean="0">
                <a:solidFill>
                  <a:srgbClr val="002060"/>
                </a:solidFill>
              </a:rPr>
              <a:t>(Руки на поясе – повороты туловища вправо-влево)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u="sng" dirty="0" smtClean="0">
                <a:solidFill>
                  <a:srgbClr val="002060"/>
                </a:solidFill>
              </a:rPr>
              <a:t>О них поговорим сейчас</a:t>
            </a:r>
            <a:r>
              <a:rPr lang="ru-RU" sz="1900" b="1" dirty="0" smtClean="0">
                <a:solidFill>
                  <a:srgbClr val="002060"/>
                </a:solidFill>
              </a:rPr>
              <a:t>: </a:t>
            </a:r>
            <a:r>
              <a:rPr lang="ru-RU" sz="1900" b="1" i="1" dirty="0" smtClean="0">
                <a:solidFill>
                  <a:srgbClr val="002060"/>
                </a:solidFill>
              </a:rPr>
              <a:t>(Развести руки в стороны)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Вот швея рубашки шьет, </a:t>
            </a:r>
            <a:r>
              <a:rPr lang="ru-RU" sz="1900" b="1" i="1" dirty="0" smtClean="0">
                <a:solidFill>
                  <a:srgbClr val="002060"/>
                </a:solidFill>
              </a:rPr>
              <a:t>(Движения воображаемой иглой)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Повар варит нам компот, </a:t>
            </a:r>
            <a:r>
              <a:rPr lang="ru-RU" sz="1900" b="1" i="1" dirty="0" smtClean="0">
                <a:solidFill>
                  <a:srgbClr val="002060"/>
                </a:solidFill>
              </a:rPr>
              <a:t>(Мешаем поварешкой)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Самолет ведет пилот - </a:t>
            </a:r>
            <a:r>
              <a:rPr lang="ru-RU" sz="1900" b="1" i="1" dirty="0" smtClean="0">
                <a:solidFill>
                  <a:srgbClr val="002060"/>
                </a:solidFill>
              </a:rPr>
              <a:t>(Руки – в стороны)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На посадку и на взлет. </a:t>
            </a:r>
            <a:r>
              <a:rPr lang="ru-RU" sz="1900" b="1" i="1" dirty="0" smtClean="0">
                <a:solidFill>
                  <a:srgbClr val="002060"/>
                </a:solidFill>
              </a:rPr>
              <a:t>(Опускают их вниз, поднимают вверх)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Доктор ставит нам уколы </a:t>
            </a:r>
            <a:r>
              <a:rPr lang="ru-RU" sz="1900" b="1" i="1" dirty="0" smtClean="0">
                <a:solidFill>
                  <a:srgbClr val="002060"/>
                </a:solidFill>
              </a:rPr>
              <a:t>(Скрестить пальцы над головой, </a:t>
            </a:r>
            <a:r>
              <a:rPr lang="ru-RU" sz="1900" b="1" i="1" u="sng" dirty="0" smtClean="0">
                <a:solidFill>
                  <a:srgbClr val="002060"/>
                </a:solidFill>
              </a:rPr>
              <a:t>движения</a:t>
            </a:r>
            <a:r>
              <a:rPr lang="ru-RU" sz="1900" b="1" i="1" dirty="0" smtClean="0">
                <a:solidFill>
                  <a:srgbClr val="002060"/>
                </a:solidFill>
              </a:rPr>
              <a:t>: ладонь – кулак)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И охранник есть у школы. </a:t>
            </a:r>
            <a:r>
              <a:rPr lang="ru-RU" sz="1900" b="1" i="1" dirty="0" smtClean="0">
                <a:solidFill>
                  <a:srgbClr val="002060"/>
                </a:solidFill>
              </a:rPr>
              <a:t>(Руки – согнуты в локтях, силовой жест)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Каменщик кладет кирпич, </a:t>
            </a:r>
            <a:r>
              <a:rPr lang="ru-RU" sz="1900" b="1" i="1" dirty="0" smtClean="0">
                <a:solidFill>
                  <a:srgbClr val="002060"/>
                </a:solidFill>
              </a:rPr>
              <a:t>(Попеременно кладет кисти рук одна на другую сверху – вниз.)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А охотник ловит дичь </a:t>
            </a:r>
            <a:r>
              <a:rPr lang="ru-RU" sz="1900" b="1" i="1" dirty="0" smtClean="0">
                <a:solidFill>
                  <a:srgbClr val="002060"/>
                </a:solidFill>
              </a:rPr>
              <a:t>(Делают бинокль из пальчиков)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Есть учитель, есть кузнец, </a:t>
            </a:r>
            <a:r>
              <a:rPr lang="ru-RU" sz="1900" b="1" i="1" dirty="0" smtClean="0">
                <a:solidFill>
                  <a:srgbClr val="002060"/>
                </a:solidFill>
              </a:rPr>
              <a:t>(Загибают пальцы, перечисляя профессии)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Балерина и певец, чтоб профессии иметь, </a:t>
            </a:r>
            <a:r>
              <a:rPr lang="ru-RU" sz="1900" b="1" i="1" dirty="0" smtClean="0">
                <a:solidFill>
                  <a:srgbClr val="002060"/>
                </a:solidFill>
              </a:rPr>
              <a:t>(Разгибаем пальцы)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Надо много знать, уметь </a:t>
            </a:r>
            <a:r>
              <a:rPr lang="ru-RU" sz="1900" b="1" i="1" dirty="0" smtClean="0">
                <a:solidFill>
                  <a:srgbClr val="002060"/>
                </a:solidFill>
              </a:rPr>
              <a:t>(Повороты кистями - тыльная сторона ладошки)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Хорошо дружок учись! </a:t>
            </a:r>
            <a:r>
              <a:rPr lang="ru-RU" sz="1900" b="1" i="1" dirty="0" smtClean="0">
                <a:solidFill>
                  <a:srgbClr val="002060"/>
                </a:solidFill>
              </a:rPr>
              <a:t>(Погрозить пальчиком)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900" b="1" dirty="0" smtClean="0">
                <a:solidFill>
                  <a:srgbClr val="002060"/>
                </a:solidFill>
              </a:rPr>
              <a:t>И, конечно, не ленись! </a:t>
            </a:r>
            <a:r>
              <a:rPr lang="ru-RU" sz="1900" b="1" i="1" dirty="0" smtClean="0">
                <a:solidFill>
                  <a:srgbClr val="002060"/>
                </a:solidFill>
              </a:rPr>
              <a:t>(Отрицательное движение указательным пальцем)</a:t>
            </a:r>
            <a:endParaRPr lang="ru-RU" sz="1900" b="1" dirty="0" smtClean="0">
              <a:solidFill>
                <a:srgbClr val="002060"/>
              </a:solidFill>
            </a:endParaRPr>
          </a:p>
          <a:p>
            <a:pPr algn="ctr"/>
            <a:endParaRPr lang="ru-RU" sz="19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samsung\Desktop\Катя работа\Король\ПРЕЗЕНТАЦИИ\знакомство с профессиями\674685_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013176"/>
            <a:ext cx="6156176" cy="2682202"/>
          </a:xfrm>
          <a:prstGeom prst="rect">
            <a:avLst/>
          </a:prstGeom>
          <a:noFill/>
        </p:spPr>
      </p:pic>
      <p:pic>
        <p:nvPicPr>
          <p:cNvPr id="8" name="Рисунок 7" descr="4f14a12a8ce277bdf3809780e884a87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5892">
            <a:off x="7556228" y="818800"/>
            <a:ext cx="1574503" cy="1643781"/>
          </a:xfrm>
          <a:prstGeom prst="rect">
            <a:avLst/>
          </a:prstGeom>
        </p:spPr>
      </p:pic>
      <p:pic>
        <p:nvPicPr>
          <p:cNvPr id="9" name="Рисунок 8" descr="7367775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0648"/>
            <a:ext cx="1584176" cy="1890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Теперь давайте немного разомнемся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19749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Давайте поговорим о том, как возникли профессии. Представьте первобытных людей, живших в далеком каменном веке. Люди одного племени занимались разными делами. Как вы думаете, какими?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484784"/>
            <a:ext cx="28803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Мужчины изготавливали орудия для охоты - луки, стрелы, дротики. С хорошим оружием охота обычно бывала успешной, и охотники приносили крупную дичь - оленя, буйвола или кабана.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6" descr="cavepeop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556792"/>
            <a:ext cx="5796136" cy="2898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1560" y="54868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чем занимались женщины?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1556792"/>
            <a:ext cx="295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Они растили детей, собирали коренья, плоды и ягоды, обрабатывали звериные шкуры, шили из шкур одежду или одеяла.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fc0d373ef30085e449fbdb694c49fbf6--sunday-school-comic-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4474096" cy="5104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0" y="188640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Мы видим, что уже в те древнейшие времена люди распределяли между собой разные дела. Профессии появились тогда, когда между людьми возникло разделение труда! С развитием торговли и возникновением городов появились и новые профессии.</a:t>
            </a: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shutterstock_561380782-1068x62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9" grpId="0" build="allAtOnce"/>
      <p:bldP spid="10" grpId="0"/>
      <p:bldP spid="10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ello_html_1a93e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Профессии</a:t>
            </a:r>
            <a:r>
              <a:rPr lang="ru-RU" sz="2000" dirty="0" smtClean="0">
                <a:solidFill>
                  <a:srgbClr val="002060"/>
                </a:solidFill>
              </a:rPr>
              <a:t> подразделяются на пять типов, с которыми вы уже </a:t>
            </a:r>
            <a:r>
              <a:rPr lang="ru-RU" sz="2000" u="sng" dirty="0" smtClean="0">
                <a:solidFill>
                  <a:srgbClr val="002060"/>
                </a:solidFill>
              </a:rPr>
              <a:t>знакомы</a:t>
            </a:r>
            <a:r>
              <a:rPr lang="ru-RU" sz="2000" dirty="0" smtClean="0">
                <a:solidFill>
                  <a:srgbClr val="002060"/>
                </a:solidFill>
              </a:rPr>
              <a:t>: 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человек – природа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90872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человек – художественный образ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52536" y="134076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человек – техника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105273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человек – </a:t>
            </a:r>
            <a:r>
              <a:rPr lang="ru-RU" sz="2000" b="1" dirty="0" err="1" smtClean="0">
                <a:solidFill>
                  <a:srgbClr val="C00000"/>
                </a:solidFill>
              </a:rPr>
              <a:t>человек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1412776"/>
            <a:ext cx="392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человек – знаковая система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samsung\Desktop\Катя работа\Король\ПРЕЗЕНТАЦИИ\знакомство с профессиями\shutterstock_561380782-1068x6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1556792"/>
            <a:ext cx="10172700" cy="5934075"/>
          </a:xfrm>
          <a:prstGeom prst="rect">
            <a:avLst/>
          </a:prstGeom>
          <a:noFill/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195736" y="548680"/>
            <a:ext cx="504056" cy="360040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555776" y="620688"/>
            <a:ext cx="648072" cy="864096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9" idx="0"/>
          </p:cNvCxnSpPr>
          <p:nvPr/>
        </p:nvCxnSpPr>
        <p:spPr>
          <a:xfrm>
            <a:off x="4067944" y="548680"/>
            <a:ext cx="0" cy="504056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20072" y="620688"/>
            <a:ext cx="360040" cy="360040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932040" y="692696"/>
            <a:ext cx="504056" cy="864096"/>
          </a:xfrm>
          <a:prstGeom prst="straightConnector1">
            <a:avLst/>
          </a:prstGeom>
          <a:ln w="66675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177281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 каким типам относятся наши работнички, представленные на картинке?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19749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87624" y="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Давайте немного отдохнем и отвлечемся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836712"/>
            <a:ext cx="64807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Трактор водит –. (тракторист, </a:t>
            </a:r>
            <a:r>
              <a:rPr lang="ru-RU" sz="2400" b="1" i="1" dirty="0" smtClean="0">
                <a:solidFill>
                  <a:srgbClr val="C00000"/>
                </a:solidFill>
              </a:rPr>
              <a:t>(Крутят воображаемый руль)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Электричку –. (машинист, (Руки на поясе, </a:t>
            </a:r>
            <a:r>
              <a:rPr lang="ru-RU" sz="2400" b="1" i="1" dirty="0" smtClean="0">
                <a:solidFill>
                  <a:srgbClr val="C00000"/>
                </a:solidFill>
              </a:rPr>
              <a:t>«пружинка»</a:t>
            </a:r>
            <a:r>
              <a:rPr lang="ru-RU" sz="2400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Стены выкрасил –. (маляр, </a:t>
            </a:r>
            <a:r>
              <a:rPr lang="ru-RU" sz="2400" b="1" i="1" dirty="0" smtClean="0">
                <a:solidFill>
                  <a:srgbClr val="C00000"/>
                </a:solidFill>
              </a:rPr>
              <a:t>(Имитируют движения покраски)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Доску выстрогал –. (столяр, </a:t>
            </a:r>
            <a:r>
              <a:rPr lang="ru-RU" sz="2400" b="1" i="1" dirty="0" smtClean="0">
                <a:solidFill>
                  <a:srgbClr val="C00000"/>
                </a:solidFill>
              </a:rPr>
              <a:t>(Трут ладошки друг об друга)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доме свет провел –. (монтер, (</a:t>
            </a:r>
            <a:r>
              <a:rPr lang="ru-RU" sz="2400" b="1" i="1" dirty="0" smtClean="0">
                <a:solidFill>
                  <a:srgbClr val="C00000"/>
                </a:solidFill>
              </a:rPr>
              <a:t>«Фонарики»</a:t>
            </a:r>
            <a:r>
              <a:rPr lang="ru-RU" sz="2400" b="1" dirty="0" smtClean="0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шахте трудится –. (шахтер, </a:t>
            </a:r>
            <a:r>
              <a:rPr lang="ru-RU" sz="2400" b="1" i="1" dirty="0" smtClean="0">
                <a:solidFill>
                  <a:srgbClr val="C00000"/>
                </a:solidFill>
              </a:rPr>
              <a:t>(Топают ногами)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жаркой кузнеце –. </a:t>
            </a:r>
            <a:r>
              <a:rPr lang="ru-RU" sz="2400" b="1" i="1" dirty="0" smtClean="0">
                <a:solidFill>
                  <a:srgbClr val="C00000"/>
                </a:solidFill>
              </a:rPr>
              <a:t>(кузнец)</a:t>
            </a:r>
            <a:r>
              <a:rPr lang="ru-RU" sz="2400" b="1" dirty="0" smtClean="0">
                <a:solidFill>
                  <a:srgbClr val="C00000"/>
                </a:solidFill>
              </a:rPr>
              <a:t>. </a:t>
            </a:r>
            <a:r>
              <a:rPr lang="ru-RU" sz="2400" b="1" i="1" dirty="0" smtClean="0">
                <a:solidFill>
                  <a:srgbClr val="C00000"/>
                </a:solidFill>
              </a:rPr>
              <a:t>(Перед собой ударяют кулаками)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Кто всё знает – молодец! </a:t>
            </a:r>
            <a:r>
              <a:rPr lang="ru-RU" sz="2400" b="1" i="1" dirty="0" smtClean="0">
                <a:solidFill>
                  <a:srgbClr val="C00000"/>
                </a:solidFill>
              </a:rPr>
              <a:t>(Хлопки)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2692204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663892" y="2536100"/>
            <a:ext cx="4838937" cy="2016224"/>
          </a:xfrm>
          <a:prstGeom prst="rect">
            <a:avLst/>
          </a:prstGeom>
        </p:spPr>
      </p:pic>
      <p:pic>
        <p:nvPicPr>
          <p:cNvPr id="9" name="Рисунок 8" descr="b6aca182c405924846f03db782d547a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5661248"/>
            <a:ext cx="7128792" cy="1196752"/>
          </a:xfrm>
          <a:prstGeom prst="rect">
            <a:avLst/>
          </a:prstGeom>
        </p:spPr>
      </p:pic>
      <p:pic>
        <p:nvPicPr>
          <p:cNvPr id="10" name="Рисунок 9" descr="2692204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175470" y="1410976"/>
            <a:ext cx="4190866" cy="1746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18a90c1c423b380d4840313cf29b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15616" y="188640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Вспомните профессии героев литературных произведений.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76470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Кем был Печкин – персонаж произведения Э. Успенского </a:t>
            </a:r>
            <a:r>
              <a:rPr lang="ru-RU" b="1" i="1" dirty="0" smtClean="0">
                <a:solidFill>
                  <a:srgbClr val="C00000"/>
                </a:solidFill>
              </a:rPr>
              <a:t>«Трое из </a:t>
            </a:r>
            <a:r>
              <a:rPr lang="ru-RU" b="1" i="1" dirty="0" err="1" smtClean="0">
                <a:solidFill>
                  <a:srgbClr val="C00000"/>
                </a:solidFill>
              </a:rPr>
              <a:t>Простоквашино</a:t>
            </a:r>
            <a:r>
              <a:rPr lang="ru-RU" b="1" i="1" dirty="0" smtClean="0">
                <a:solidFill>
                  <a:srgbClr val="C00000"/>
                </a:solidFill>
              </a:rPr>
              <a:t>»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764704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Профессия героя сказки Корнея Чуковского, который пришёл на помощь заболевшим жителям Африки.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708920"/>
            <a:ext cx="12961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Кем был старик из сказки о золотой рыбке А. С. Пушкина?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2636912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Назовите профессию двух сестёр-злодеек и «Сказки о царе </a:t>
            </a:r>
            <a:r>
              <a:rPr lang="ru-RU" b="1" i="1" dirty="0" err="1" smtClean="0">
                <a:solidFill>
                  <a:srgbClr val="C00000"/>
                </a:solidFill>
              </a:rPr>
              <a:t>Салтане</a:t>
            </a:r>
            <a:r>
              <a:rPr lang="ru-RU" b="1" i="1" dirty="0" smtClean="0">
                <a:solidFill>
                  <a:srgbClr val="C00000"/>
                </a:solidFill>
              </a:rPr>
              <a:t>» А. С. Пушкина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157192"/>
            <a:ext cx="219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Профессия коротышки из цветочного города по имени Тюбик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5013176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Профессия дяди Стёпы из стихотворения С. В. Михалкова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12" name="Рисунок 11" descr="140543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260648"/>
            <a:ext cx="2090727" cy="2925249"/>
          </a:xfrm>
          <a:prstGeom prst="rect">
            <a:avLst/>
          </a:prstGeom>
        </p:spPr>
      </p:pic>
      <p:pic>
        <p:nvPicPr>
          <p:cNvPr id="14" name="Рисунок 13" descr="145275859_Mihalkov_dyadyaStepa_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867150"/>
            <a:ext cx="1762125" cy="2990850"/>
          </a:xfrm>
          <a:prstGeom prst="rect">
            <a:avLst/>
          </a:prstGeom>
        </p:spPr>
      </p:pic>
      <p:pic>
        <p:nvPicPr>
          <p:cNvPr id="15" name="Рисунок 14" descr="45c21834b8a403759892e1c1ce45ff4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636912"/>
            <a:ext cx="1428399" cy="2411886"/>
          </a:xfrm>
          <a:prstGeom prst="rect">
            <a:avLst/>
          </a:prstGeom>
        </p:spPr>
      </p:pic>
      <p:pic>
        <p:nvPicPr>
          <p:cNvPr id="16" name="Рисунок 15" descr="Minerva_09291_1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2636912"/>
            <a:ext cx="1877486" cy="2622876"/>
          </a:xfrm>
          <a:prstGeom prst="rect">
            <a:avLst/>
          </a:prstGeom>
        </p:spPr>
      </p:pic>
      <p:pic>
        <p:nvPicPr>
          <p:cNvPr id="17" name="Рисунок 16" descr="geroi-russkih-skazok-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988840"/>
            <a:ext cx="1944216" cy="2761250"/>
          </a:xfrm>
          <a:prstGeom prst="rect">
            <a:avLst/>
          </a:prstGeom>
        </p:spPr>
      </p:pic>
      <p:pic>
        <p:nvPicPr>
          <p:cNvPr id="18" name="Рисунок 17" descr="5ac475f0ad7c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476672"/>
            <a:ext cx="2276872" cy="2276872"/>
          </a:xfrm>
          <a:prstGeom prst="rect">
            <a:avLst/>
          </a:prstGeom>
        </p:spPr>
      </p:pic>
      <p:pic>
        <p:nvPicPr>
          <p:cNvPr id="19" name="Рисунок 18" descr="13979716_9f4606974ed1cc52592dda94830c7d90_8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5124450"/>
            <a:ext cx="2381250" cy="173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yrhYf0sx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71600" y="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 А сейчас я вам загадаю загадки о людях разных профессий.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92696"/>
            <a:ext cx="3491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Причесываю, стригу,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Модную прическу сделать могу.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8" descr="cosmetology-clipart-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576" y="620688"/>
            <a:ext cx="1768803" cy="18519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4008" y="692696"/>
            <a:ext cx="38164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Целый день кручу баранку,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Чтоб людей всех развезти.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Нужно их доставить быстро,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Адрес правильно найти.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orig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1544462"/>
            <a:ext cx="1899860" cy="13750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263691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Веду отважно самолёт.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Людей и груз беру на борт.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 descr="95-951332_clipart-çocuk-pilot-pilot-clipart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900608" y="1762852"/>
            <a:ext cx="3816424" cy="24806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03640" y="2996952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Вам продам любой товар,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Упакую в целлофан.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 товаре расскажу,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Что купить вам предложу.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 descr="grocer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284984"/>
            <a:ext cx="1872208" cy="2012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4509120"/>
            <a:ext cx="2411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Я работаю в саду, но не где деревья.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Я всему детей учу. Прихожу в сад первой.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0" name="Рисунок 19" descr="59a9507493d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4077072"/>
            <a:ext cx="1584176" cy="23800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39952" y="5226784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Почему меня боятся Взрослые и дети?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Ведь жужжащая машина Людям зубы лечит!</a:t>
            </a: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3" name="Рисунок 22" descr="a2310567d6b52482d7063204b72ebc9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4437112"/>
            <a:ext cx="1815099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511</Words>
  <Application>Microsoft Office PowerPoint</Application>
  <PresentationFormat>Экран (4:3)</PresentationFormat>
  <Paragraphs>86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Нася</dc:creator>
  <cp:lastModifiedBy>User</cp:lastModifiedBy>
  <cp:revision>12</cp:revision>
  <dcterms:created xsi:type="dcterms:W3CDTF">2019-10-12T15:28:55Z</dcterms:created>
  <dcterms:modified xsi:type="dcterms:W3CDTF">2019-10-26T18:22:21Z</dcterms:modified>
</cp:coreProperties>
</file>