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8" r:id="rId3"/>
    <p:sldId id="262" r:id="rId4"/>
    <p:sldId id="264" r:id="rId5"/>
    <p:sldId id="289" r:id="rId6"/>
    <p:sldId id="263" r:id="rId7"/>
    <p:sldId id="266" r:id="rId8"/>
    <p:sldId id="290" r:id="rId9"/>
    <p:sldId id="267" r:id="rId10"/>
    <p:sldId id="291" r:id="rId11"/>
    <p:sldId id="265" r:id="rId12"/>
    <p:sldId id="293" r:id="rId13"/>
    <p:sldId id="292" r:id="rId14"/>
    <p:sldId id="294" r:id="rId15"/>
    <p:sldId id="295" r:id="rId16"/>
    <p:sldId id="296" r:id="rId17"/>
    <p:sldId id="297" r:id="rId18"/>
    <p:sldId id="298" r:id="rId19"/>
    <p:sldId id="280" r:id="rId20"/>
    <p:sldId id="281" r:id="rId21"/>
    <p:sldId id="282" r:id="rId22"/>
    <p:sldId id="286" r:id="rId23"/>
    <p:sldId id="299" r:id="rId24"/>
    <p:sldId id="268" r:id="rId25"/>
    <p:sldId id="269" r:id="rId26"/>
    <p:sldId id="300" r:id="rId27"/>
    <p:sldId id="301" r:id="rId28"/>
    <p:sldId id="304" r:id="rId29"/>
    <p:sldId id="303" r:id="rId30"/>
    <p:sldId id="302" r:id="rId31"/>
    <p:sldId id="277" r:id="rId32"/>
    <p:sldId id="279" r:id="rId33"/>
    <p:sldId id="27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D0D9"/>
    <a:srgbClr val="000000"/>
    <a:srgbClr val="66FF33"/>
    <a:srgbClr val="FF3399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22" autoAdjust="0"/>
    <p:restoredTop sz="99024" autoAdjust="0"/>
  </p:normalViewPr>
  <p:slideViewPr>
    <p:cSldViewPr>
      <p:cViewPr>
        <p:scale>
          <a:sx n="85" d="100"/>
          <a:sy n="85" d="100"/>
        </p:scale>
        <p:origin x="-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072849-B879-4CC8-ACBE-C126FFEB3E58}" type="presOf" srcId="{D831D0E8-FC2F-417C-8A50-B7132907CF42}" destId="{7639CDC6-C8AB-48DF-84F2-A06C8023F0E7}" srcOrd="0" destOrd="0" presId="urn:microsoft.com/office/officeart/2005/8/layout/venn3"/>
    <dgm:cxn modelId="{8F53D267-6B4F-47FA-B6F0-E264C03BEC15}" type="presOf" srcId="{66612BEF-459C-4E4F-BD0C-352D325DEF40}" destId="{446CA65D-CB69-46F3-B3D9-11BB3C3F4571}" srcOrd="0" destOrd="0" presId="urn:microsoft.com/office/officeart/2005/8/layout/venn3"/>
    <dgm:cxn modelId="{0D06FD6E-2671-4F96-8A29-383D72AE485A}" type="presOf" srcId="{8FDD254B-A7A3-4B97-9FBB-6289B1A1C2D8}" destId="{F714F26A-66E6-47A5-BA72-4D05BE71D5ED}" srcOrd="0" destOrd="0" presId="urn:microsoft.com/office/officeart/2005/8/layout/venn3"/>
    <dgm:cxn modelId="{0FE66656-2843-47AB-B33D-D0A9E2D9CF4C}" type="presOf" srcId="{EF3DA76C-D868-4446-A08E-A80CAB3A147C}" destId="{71C6594F-E037-4259-BCD1-AAD3B842C68C}" srcOrd="0" destOrd="0" presId="urn:microsoft.com/office/officeart/2005/8/layout/venn3"/>
    <dgm:cxn modelId="{D5DD336B-6B3A-4824-969B-7B5998490921}" type="presOf" srcId="{9E53B189-0707-4064-9012-2711E3FFAF51}" destId="{5E98A81F-6172-48FF-A315-DC20E1D6D860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BCE75504-E8E2-4DBE-8A06-57FCBCA1AC70}" type="presParOf" srcId="{446CA65D-CB69-46F3-B3D9-11BB3C3F4571}" destId="{5E98A81F-6172-48FF-A315-DC20E1D6D860}" srcOrd="0" destOrd="0" presId="urn:microsoft.com/office/officeart/2005/8/layout/venn3"/>
    <dgm:cxn modelId="{721A5421-57E3-43A9-9E7E-1DB6E8CAE242}" type="presParOf" srcId="{446CA65D-CB69-46F3-B3D9-11BB3C3F4571}" destId="{233A0F06-B176-4222-B794-F8A2ACEF7896}" srcOrd="1" destOrd="0" presId="urn:microsoft.com/office/officeart/2005/8/layout/venn3"/>
    <dgm:cxn modelId="{435DF3C6-2BBD-48D9-97AF-4678E105CA8D}" type="presParOf" srcId="{446CA65D-CB69-46F3-B3D9-11BB3C3F4571}" destId="{F714F26A-66E6-47A5-BA72-4D05BE71D5ED}" srcOrd="2" destOrd="0" presId="urn:microsoft.com/office/officeart/2005/8/layout/venn3"/>
    <dgm:cxn modelId="{0EFA3FF1-DA1E-4992-B6AF-CEEC634A353F}" type="presParOf" srcId="{446CA65D-CB69-46F3-B3D9-11BB3C3F4571}" destId="{C1BB16E1-7DA5-48EB-B3D7-8BC424EC9F8B}" srcOrd="3" destOrd="0" presId="urn:microsoft.com/office/officeart/2005/8/layout/venn3"/>
    <dgm:cxn modelId="{32E3E964-F5E7-44FD-B936-CB89D78CE850}" type="presParOf" srcId="{446CA65D-CB69-46F3-B3D9-11BB3C3F4571}" destId="{71C6594F-E037-4259-BCD1-AAD3B842C68C}" srcOrd="4" destOrd="0" presId="urn:microsoft.com/office/officeart/2005/8/layout/venn3"/>
    <dgm:cxn modelId="{4B3DDD7D-7C48-47A7-A1ED-9F8934180A47}" type="presParOf" srcId="{446CA65D-CB69-46F3-B3D9-11BB3C3F4571}" destId="{DEE0814D-27E9-4EA5-92C4-69241B91B41B}" srcOrd="5" destOrd="0" presId="urn:microsoft.com/office/officeart/2005/8/layout/venn3"/>
    <dgm:cxn modelId="{0B3F3DC7-B382-45AE-B7CB-5646A97136F5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3B81A0-E577-4E13-A0CB-D62FE6711EF5}" type="presOf" srcId="{3C3D1718-21F3-40E3-8073-40B31DB53FAD}" destId="{F9C5F6B0-4D31-493A-9460-1EC566C3BB84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DDA7373-558C-451C-A140-4B7BCE53BE4F}" type="presOf" srcId="{CD68ACB4-957B-40B2-9AB7-BA3A4F59C6F2}" destId="{6EF1AF08-9334-480F-9092-2F9E329DD69C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00C4E9D9-267F-4D1E-8826-8E2C72331376}" type="presOf" srcId="{EAE1088C-D00C-4178-B118-09F4A6B86C1F}" destId="{F0D1C6A0-6AE3-4478-BCA0-1963AF8130D5}" srcOrd="0" destOrd="0" presId="urn:microsoft.com/office/officeart/2005/8/layout/venn3"/>
    <dgm:cxn modelId="{F26F3885-9C2F-47AB-B262-94716C819E1F}" type="presOf" srcId="{55503469-2CDB-46B9-B6CD-6814AE157330}" destId="{6FC185DC-2AFF-4C48-ABA6-A267AA6D91B6}" srcOrd="0" destOrd="0" presId="urn:microsoft.com/office/officeart/2005/8/layout/venn3"/>
    <dgm:cxn modelId="{92628820-625A-411B-9DBB-4D9CF7617B43}" type="presOf" srcId="{9B28D258-7D84-4D3E-A4D6-4DC2CAD20B9A}" destId="{218F0263-153A-4B8C-B3FB-8AB83B00CF86}" srcOrd="0" destOrd="0" presId="urn:microsoft.com/office/officeart/2005/8/layout/venn3"/>
    <dgm:cxn modelId="{D884DFD9-3B74-427F-B8D6-BCFFEEF6BB2C}" type="presParOf" srcId="{F0D1C6A0-6AE3-4478-BCA0-1963AF8130D5}" destId="{F9C5F6B0-4D31-493A-9460-1EC566C3BB84}" srcOrd="0" destOrd="0" presId="urn:microsoft.com/office/officeart/2005/8/layout/venn3"/>
    <dgm:cxn modelId="{000EB954-86D9-40D5-8248-105D3018798C}" type="presParOf" srcId="{F0D1C6A0-6AE3-4478-BCA0-1963AF8130D5}" destId="{B842DF3E-E78D-462F-A5CC-E16C67B01821}" srcOrd="1" destOrd="0" presId="urn:microsoft.com/office/officeart/2005/8/layout/venn3"/>
    <dgm:cxn modelId="{43A6A3D0-6CD1-44B7-9B4A-9BB97973CC05}" type="presParOf" srcId="{F0D1C6A0-6AE3-4478-BCA0-1963AF8130D5}" destId="{6EF1AF08-9334-480F-9092-2F9E329DD69C}" srcOrd="2" destOrd="0" presId="urn:microsoft.com/office/officeart/2005/8/layout/venn3"/>
    <dgm:cxn modelId="{F12FDD3B-F811-439B-954A-96B25F0E4AF7}" type="presParOf" srcId="{F0D1C6A0-6AE3-4478-BCA0-1963AF8130D5}" destId="{B4C4B1EE-0694-4A8B-ADE2-6079FF95B405}" srcOrd="3" destOrd="0" presId="urn:microsoft.com/office/officeart/2005/8/layout/venn3"/>
    <dgm:cxn modelId="{4E4D714B-A818-4807-9D98-B6BF3752116F}" type="presParOf" srcId="{F0D1C6A0-6AE3-4478-BCA0-1963AF8130D5}" destId="{6FC185DC-2AFF-4C48-ABA6-A267AA6D91B6}" srcOrd="4" destOrd="0" presId="urn:microsoft.com/office/officeart/2005/8/layout/venn3"/>
    <dgm:cxn modelId="{FB8EF661-A4D0-4F5A-ADAB-E2D263D2E9B4}" type="presParOf" srcId="{F0D1C6A0-6AE3-4478-BCA0-1963AF8130D5}" destId="{8F737D8B-7FC9-4805-BF3E-0815E46E311C}" srcOrd="5" destOrd="0" presId="urn:microsoft.com/office/officeart/2005/8/layout/venn3"/>
    <dgm:cxn modelId="{4F945883-8AE8-4FD4-A542-E603C82B9B4B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FC8A91-4770-4F00-B4B5-C523CCE48F3F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658031-3213-417A-BE50-384B34AE0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6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8566-FD23-46E7-8104-6A562EB0E1B6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C0A-52D5-4415-8154-8233AA7C4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06EA-48B8-446B-8BE8-672918609B42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E080-DFBF-4E0E-9A52-9EFBF21FC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126C-BA32-49B7-B7E7-409B8A3C73CA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CBC6-4132-420C-96FA-9A0A92489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F046-A392-4C03-8699-A5884C8192E1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D8A5-409C-49F2-B1A1-FBE460F6B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3A72-051D-4B49-95F8-A7E16C7D15A0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9FC70-E327-473D-8EB5-D5DFC96F4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1104-C943-4CAB-88CA-E9F4DF8EAF69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5A22-00D3-4651-BF09-F78142E18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2AF1-83F6-49DE-AC37-9C0488A7B1BC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54B5-06FD-47DB-B1B3-0D223E4C8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1815-7E83-49E5-AD39-397DBA518E5B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4CF2-A6FA-498C-B939-FC4684586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911D-86E5-4177-8C98-31889C1F2D7E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0A01-D165-41E1-9598-3477C12FB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5CE5-CA23-4644-AB1E-617F5687EFF5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F9E0-5334-45D8-81EF-229C2DB8C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4F5C-BC65-4E86-BC64-170932CBFB0B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5336B-9980-486C-9515-10B37B5B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3AA6C-9030-45D0-AB75-763C52F98B2F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7C5311-94CA-4D34-A4FD-2829FEC80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6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003/ew-l.1/0_2e85_ef8b6b8c_L.jpg" TargetMode="External"/><Relationship Id="rId13" Type="http://schemas.openxmlformats.org/officeDocument/2006/relationships/hyperlink" Target="http://s44.radikal.ru/i105/1012/e0/367768bcc48b.jpg" TargetMode="External"/><Relationship Id="rId18" Type="http://schemas.openxmlformats.org/officeDocument/2006/relationships/hyperlink" Target="http://www.gornitsa.ru/images/products/oser2/al_oldotkr12_3479.jpg" TargetMode="External"/><Relationship Id="rId26" Type="http://schemas.openxmlformats.org/officeDocument/2006/relationships/hyperlink" Target="http://tostypozdrav.info/images/cards/9may_11.gif" TargetMode="External"/><Relationship Id="rId3" Type="http://schemas.openxmlformats.org/officeDocument/2006/relationships/hyperlink" Target="http://www.bg-znanie.ru/articles/183/kareli.jpg" TargetMode="External"/><Relationship Id="rId21" Type="http://schemas.openxmlformats.org/officeDocument/2006/relationships/hyperlink" Target="http://radikal.ua/data/upload/0fccf/49112/71705c08be.png" TargetMode="External"/><Relationship Id="rId7" Type="http://schemas.openxmlformats.org/officeDocument/2006/relationships/hyperlink" Target="http://www.etnolog.ru/images/dress/tatary.jpg" TargetMode="External"/><Relationship Id="rId12" Type="http://schemas.openxmlformats.org/officeDocument/2006/relationships/hyperlink" Target="http://via-midgard.info/uploads/posts/2011-08/1313587025_8c325d6d5ae5.jpg" TargetMode="External"/><Relationship Id="rId17" Type="http://schemas.openxmlformats.org/officeDocument/2006/relationships/hyperlink" Target="http://i1.ogorod.com/UserPics/3942/170104.jpg" TargetMode="External"/><Relationship Id="rId25" Type="http://schemas.openxmlformats.org/officeDocument/2006/relationships/hyperlink" Target="http://pavsch1.ucoz.ru/_ph/4/263300673.png" TargetMode="External"/><Relationship Id="rId2" Type="http://schemas.openxmlformats.org/officeDocument/2006/relationships/hyperlink" Target="http://86sch6-nyagan.edusite.ru/images/fgos_logo.gif" TargetMode="External"/><Relationship Id="rId16" Type="http://schemas.openxmlformats.org/officeDocument/2006/relationships/hyperlink" Target="http://www.pravmir.ru/wp-content/uploads/2010/11/narod_russia-580x386.jpg" TargetMode="External"/><Relationship Id="rId20" Type="http://schemas.openxmlformats.org/officeDocument/2006/relationships/hyperlink" Target="http://de.academic.ru/pictures/russian_history/1d30403e344b-2.jpg" TargetMode="External"/><Relationship Id="rId29" Type="http://schemas.openxmlformats.org/officeDocument/2006/relationships/hyperlink" Target="http://img1.liveinternet.ru/images/attach/c/0/39/849/39849274_1234945918_205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c.academic.ru/pictures/es/267710.jpg" TargetMode="External"/><Relationship Id="rId11" Type="http://schemas.openxmlformats.org/officeDocument/2006/relationships/hyperlink" Target="http://freelance.ru/img/portfolio/big/338709.jpg" TargetMode="External"/><Relationship Id="rId24" Type="http://schemas.openxmlformats.org/officeDocument/2006/relationships/hyperlink" Target="http://s003.radikal.ru/i202/1103/cd/53730dcad2fb.jpg" TargetMode="External"/><Relationship Id="rId32" Type="http://schemas.openxmlformats.org/officeDocument/2006/relationships/hyperlink" Target="http://wahsegavalleyfarm.typepad.com/photos/uncategorized/2007/10/29/leaf_2.gif" TargetMode="External"/><Relationship Id="rId5" Type="http://schemas.openxmlformats.org/officeDocument/2006/relationships/hyperlink" Target="http://wiki.rgo.ru/uploads/posts/old_wiki_img/K_134_1.jpg" TargetMode="External"/><Relationship Id="rId15" Type="http://schemas.openxmlformats.org/officeDocument/2006/relationships/hyperlink" Target="http://www.culturemap.ru/upload/img/18_68.1099318733.85022.JPG" TargetMode="External"/><Relationship Id="rId23" Type="http://schemas.openxmlformats.org/officeDocument/2006/relationships/hyperlink" Target="http://img-fotki.yandex.ru/get/3303/madam-27.2c/0_20a3a_de0fe8f0_XLhttp:/img-fotki.yandex.ru/get/3303/madam-27.2c/0_20a3a_de0fe8f0_XL" TargetMode="External"/><Relationship Id="rId28" Type="http://schemas.openxmlformats.org/officeDocument/2006/relationships/hyperlink" Target="http://img-fotki.yandex.ru/get/5703/tulipa2011.38/0_4c263_f20687a3_XL" TargetMode="External"/><Relationship Id="rId10" Type="http://schemas.openxmlformats.org/officeDocument/2006/relationships/hyperlink" Target="http://www.etnolog.ru/images/dress/buryaty.jpg" TargetMode="External"/><Relationship Id="rId19" Type="http://schemas.openxmlformats.org/officeDocument/2006/relationships/hyperlink" Target="http://dic.academic.ru/pictures/russian_history/1d30403e344b-3.jpg" TargetMode="External"/><Relationship Id="rId31" Type="http://schemas.openxmlformats.org/officeDocument/2006/relationships/hyperlink" Target="http://img-fotki.yandex.ru/get/5703/imidgx.5f/0_4ad33_e780e8c2_L" TargetMode="External"/><Relationship Id="rId4" Type="http://schemas.openxmlformats.org/officeDocument/2006/relationships/hyperlink" Target="http://i079.radikal.ru/1002/8b/c97c4d550b2c.jpg" TargetMode="External"/><Relationship Id="rId9" Type="http://schemas.openxmlformats.org/officeDocument/2006/relationships/hyperlink" Target="http://img.narodna.pravda.com.ua/images/doc/3/b/3b931-istortaman87.jpg" TargetMode="External"/><Relationship Id="rId14" Type="http://schemas.openxmlformats.org/officeDocument/2006/relationships/hyperlink" Target="http://dic.academic.ru/pictures/es/285070.jpg" TargetMode="External"/><Relationship Id="rId22" Type="http://schemas.openxmlformats.org/officeDocument/2006/relationships/hyperlink" Target="http://www.lenagold.ru/fon/clipart/v/vozd/vozd47.png" TargetMode="External"/><Relationship Id="rId27" Type="http://schemas.openxmlformats.org/officeDocument/2006/relationships/hyperlink" Target="http://img-fotki.yandex.ru/get/5104/annusya74.14/0_361ed_ff95850f_XL" TargetMode="External"/><Relationship Id="rId30" Type="http://schemas.openxmlformats.org/officeDocument/2006/relationships/hyperlink" Target="http://savepic.ru/2458331.jpg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ana.ru/pict/my_foto/show/2010-suh-003.jpg" TargetMode="External"/><Relationship Id="rId13" Type="http://schemas.openxmlformats.org/officeDocument/2006/relationships/hyperlink" Target="http://www.russianorthodoxchurch.ws/synod/pictures/7womensconf_2.jpg" TargetMode="External"/><Relationship Id="rId18" Type="http://schemas.openxmlformats.org/officeDocument/2006/relationships/hyperlink" Target="http://www.nasname.com/thumbnail.php?file=cih__12_696428439.jpg&amp;size=article_large" TargetMode="External"/><Relationship Id="rId3" Type="http://schemas.openxmlformats.org/officeDocument/2006/relationships/hyperlink" Target="http://kazrus.com/user_uploads/news/28022011113353/images/28022011113353.jpg" TargetMode="External"/><Relationship Id="rId21" Type="http://schemas.openxmlformats.org/officeDocument/2006/relationships/hyperlink" Target="http://www.msue.msu.edu/objects/rte/image/Grand_Traverse/Japan_07_Buddha.jpg" TargetMode="External"/><Relationship Id="rId7" Type="http://schemas.openxmlformats.org/officeDocument/2006/relationships/hyperlink" Target="http://raionka.perm.ru/files/image/Zarya/%D0%9C%D0%B0%D1%82%D0%B5%D1%80%D0%B8%D0%B0%D0%BB%D1%8B/%E2%84%96%2029,%2023_07_2010/Koeraesh.jpg" TargetMode="External"/><Relationship Id="rId12" Type="http://schemas.openxmlformats.org/officeDocument/2006/relationships/hyperlink" Target="http://www.italia-ru.it/files/varvarka.jpg" TargetMode="External"/><Relationship Id="rId17" Type="http://schemas.openxmlformats.org/officeDocument/2006/relationships/hyperlink" Target="http://img.ashkimsin.ru/forums/monthly_01_2009/user251/post6780_img1.jpg" TargetMode="External"/><Relationship Id="rId2" Type="http://schemas.openxmlformats.org/officeDocument/2006/relationships/hyperlink" Target="http://www.mediamoda.ru/thumb/gourmet/gourmet_1299225262.9444/w450.jpg" TargetMode="External"/><Relationship Id="rId16" Type="http://schemas.openxmlformats.org/officeDocument/2006/relationships/hyperlink" Target="http://www.coolwallpapers.org/photo/587/Brunei-006.jpg" TargetMode="External"/><Relationship Id="rId20" Type="http://schemas.openxmlformats.org/officeDocument/2006/relationships/hyperlink" Target="http://img-fotki.yandex.ru/get/5110/nanoworld2003.26/0_4d173_468536cb_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oluostrov-kamchatka.ru/2007/070626/11_01.jpg" TargetMode="External"/><Relationship Id="rId11" Type="http://schemas.openxmlformats.org/officeDocument/2006/relationships/hyperlink" Target="http://www.reiki-life.ru/images/stories/religion.jpg" TargetMode="External"/><Relationship Id="rId24" Type="http://schemas.openxmlformats.org/officeDocument/2006/relationships/hyperlink" Target="http://www.tulaschool.ru/img/usr/news716.jpg" TargetMode="External"/><Relationship Id="rId5" Type="http://schemas.openxmlformats.org/officeDocument/2006/relationships/hyperlink" Target="http://img.ru-kazan.ru/data/myupload/0/52/52563/183.jpg" TargetMode="External"/><Relationship Id="rId15" Type="http://schemas.openxmlformats.org/officeDocument/2006/relationships/hyperlink" Target="http://im.rediff.com/money/2009/nov/30sld16.jpg" TargetMode="External"/><Relationship Id="rId23" Type="http://schemas.openxmlformats.org/officeDocument/2006/relationships/hyperlink" Target="http://a1.sphotos.ak.fbcdn.net/hphotos-ak-ash4/183670_197011143662237_111297472233605_662731_6091042_n.jpg" TargetMode="External"/><Relationship Id="rId10" Type="http://schemas.openxmlformats.org/officeDocument/2006/relationships/hyperlink" Target="http://www.izh.ru/res_ru/0_value_46288_1837.jpg" TargetMode="External"/><Relationship Id="rId19" Type="http://schemas.openxmlformats.org/officeDocument/2006/relationships/hyperlink" Target="http://mostevent.ru/files/slovar/iudaizm_1.jpeg" TargetMode="External"/><Relationship Id="rId4" Type="http://schemas.openxmlformats.org/officeDocument/2006/relationships/hyperlink" Target="http://kontrasti.ucoz.ru/_pu/76/s31834433.jpg" TargetMode="External"/><Relationship Id="rId9" Type="http://schemas.openxmlformats.org/officeDocument/2006/relationships/hyperlink" Target="http://club.itdrom.com/files/gallery/gal_photo/portrait/8769.jpg" TargetMode="External"/><Relationship Id="rId14" Type="http://schemas.openxmlformats.org/officeDocument/2006/relationships/hyperlink" Target="http://www.samara-photo.ru/images/48309510ab0de.jpg" TargetMode="External"/><Relationship Id="rId22" Type="http://schemas.openxmlformats.org/officeDocument/2006/relationships/hyperlink" Target="http://www.ljplus.ru/img4/f/e/feeling_of_void/bud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835269"/>
            <a:ext cx="5214942" cy="1828800"/>
          </a:xfrm>
          <a:prstGeom prst="rect">
            <a:avLst/>
          </a:prstGeo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endParaRPr lang="ru-RU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3212976"/>
            <a:ext cx="9144000" cy="29939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66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Что мы знаем      о народах России</a:t>
            </a:r>
            <a:endParaRPr lang="ru-RU" sz="66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pic>
        <p:nvPicPr>
          <p:cNvPr id="1026" name="Picture 2" descr="Иностранный туризм картинка открыт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7"/>
            <a:ext cx="149092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62068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Муниципальное казённое дошкольное образовательное учреждение детский сад №15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57332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Выполнила </a:t>
            </a:r>
            <a:r>
              <a:rPr lang="ru-RU" dirty="0" smtClean="0">
                <a:latin typeface="+mj-lt"/>
              </a:rPr>
              <a:t>: Осюшкина Н.Л., воспитатель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 из 677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8054" y="5661248"/>
            <a:ext cx="8847892" cy="1080120"/>
          </a:xfrm>
          <a:prstGeom prst="roundRect">
            <a:avLst/>
          </a:prstGeom>
          <a:solidFill>
            <a:srgbClr val="0BD0D9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Чем прочнее будут отношения мира, дружбы и взаимопомощи между разными народами нашей страны и всего мира,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лучше будет становиться жизнь каждого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отдельного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народа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каждого человека.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6572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8 из 1224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35"/>
            <a:ext cx="4644008" cy="68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а 22 из 1224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65738" y="980728"/>
            <a:ext cx="7669516" cy="1584176"/>
          </a:xfrm>
          <a:prstGeom prst="cloudCallout">
            <a:avLst>
              <a:gd name="adj1" fmla="val -32668"/>
              <a:gd name="adj2" fmla="val 20532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ещё все народы отмечают праздники. Посмотрим, какие праздники вы знаете…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Картинка 27 из 136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89230"/>
            <a:ext cx="3644255" cy="474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23607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5944" y="836712"/>
            <a:ext cx="4752528" cy="280831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окном поёт метель,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Дома – праздничная ель,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стекле ажурный иней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Всех узором дразнит.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Вечер зимний, вечер синий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Нам приносит праздник.</a:t>
            </a:r>
            <a:endParaRPr lang="ru-RU" sz="2400" dirty="0">
              <a:latin typeface="+mj-lt"/>
            </a:endParaRPr>
          </a:p>
        </p:txBody>
      </p:sp>
      <p:pic>
        <p:nvPicPr>
          <p:cNvPr id="10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1800200" cy="1068868"/>
          </a:xfrm>
          <a:prstGeom prst="rect">
            <a:avLst/>
          </a:prstGeom>
          <a:noFill/>
        </p:spPr>
      </p:pic>
      <p:pic>
        <p:nvPicPr>
          <p:cNvPr id="5122" name="Picture 2" descr="Картинка 17 из 136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9296684" cy="3921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а 101 из 717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53"/>
            <a:ext cx="9144000" cy="684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71103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5944" y="836712"/>
            <a:ext cx="4752528" cy="316835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сегодня не проказник,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Потому что мамин праздник.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Подарю я ей букет.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Мне уже двенадцать лет,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прибраться мне не лень.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Угадайте, что за день.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приходит каждый год,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собой весну ведёт.</a:t>
            </a:r>
            <a:endParaRPr lang="ru-RU" sz="2400" dirty="0">
              <a:latin typeface="+mj-lt"/>
            </a:endParaRPr>
          </a:p>
        </p:txBody>
      </p:sp>
      <p:pic>
        <p:nvPicPr>
          <p:cNvPr id="10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1800200" cy="1068868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365944" y="4107190"/>
            <a:ext cx="8526536" cy="2610095"/>
            <a:chOff x="365944" y="4107190"/>
            <a:chExt cx="8526536" cy="2610095"/>
          </a:xfrm>
        </p:grpSpPr>
        <p:pic>
          <p:nvPicPr>
            <p:cNvPr id="8194" name="Picture 2" descr="Картинка 2 из 974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29212" y="4107190"/>
              <a:ext cx="4263268" cy="2504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Картинка 2 из 974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88682" y="4142226"/>
              <a:ext cx="4263268" cy="2504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а 2 из 974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5944" y="4212953"/>
              <a:ext cx="4263268" cy="2504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6" name="Picture 4" descr="Картинка 144 из 616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384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5944" y="836712"/>
            <a:ext cx="4752528" cy="316835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небе праздничный салют,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Фейерверки там и тут.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Поздравляет вся страна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Славных ветеранов,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цветущая весна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Дарит им тюльпаны,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Дарит белую сирень.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узнали этот день?</a:t>
            </a:r>
            <a:endParaRPr lang="ru-RU" sz="2400" dirty="0">
              <a:latin typeface="+mj-lt"/>
            </a:endParaRPr>
          </a:p>
        </p:txBody>
      </p:sp>
      <p:pic>
        <p:nvPicPr>
          <p:cNvPr id="10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558" y="2019218"/>
            <a:ext cx="1800200" cy="1068868"/>
          </a:xfrm>
          <a:prstGeom prst="rect">
            <a:avLst/>
          </a:prstGeom>
          <a:noFill/>
        </p:spPr>
      </p:pic>
      <p:pic>
        <p:nvPicPr>
          <p:cNvPr id="7170" name="Picture 2" descr="Картинка 13 из 96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03649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а 22 из 39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56" cy="688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30237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5944" y="836712"/>
            <a:ext cx="4752528" cy="280831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Первокласснику семь лет,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плечами ранец,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в руках большой букет,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щеках румянец.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за праздничная дата,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Отвечайте-ка, ребята!</a:t>
            </a:r>
            <a:endParaRPr lang="ru-RU" sz="2400" dirty="0">
              <a:latin typeface="+mj-lt"/>
            </a:endParaRPr>
          </a:p>
        </p:txBody>
      </p:sp>
      <p:pic>
        <p:nvPicPr>
          <p:cNvPr id="10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1800200" cy="1068868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0" y="4005065"/>
            <a:ext cx="9143999" cy="2814825"/>
            <a:chOff x="0" y="4005065"/>
            <a:chExt cx="9143999" cy="2814825"/>
          </a:xfrm>
        </p:grpSpPr>
        <p:pic>
          <p:nvPicPr>
            <p:cNvPr id="6148" name="Picture 4" descr="Картинка 3 из 1360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05065"/>
              <a:ext cx="2832249" cy="278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Картинка 3 из 1360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005065"/>
              <a:ext cx="2832249" cy="278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Картинка 3 из 1360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432" y="4005065"/>
              <a:ext cx="2832249" cy="278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Картинка 3 из 1360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50" y="4037719"/>
              <a:ext cx="2832249" cy="278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Картинка 5 из 136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657"/>
            <a:ext cx="9143999" cy="684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083624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5944" y="836712"/>
            <a:ext cx="4752528" cy="247798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защитниках страны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Помнить мы всегда должны.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Воинов поздравим мы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этот день в конце зимы.</a:t>
            </a:r>
            <a:endParaRPr lang="ru-RU" sz="2400" dirty="0">
              <a:latin typeface="+mj-lt"/>
            </a:endParaRPr>
          </a:p>
        </p:txBody>
      </p:sp>
      <p:pic>
        <p:nvPicPr>
          <p:cNvPr id="10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1800200" cy="1068868"/>
          </a:xfrm>
          <a:prstGeom prst="rect">
            <a:avLst/>
          </a:prstGeom>
          <a:noFill/>
        </p:spPr>
      </p:pic>
      <p:pic>
        <p:nvPicPr>
          <p:cNvPr id="9218" name="Picture 2" descr="Картинка 447 из 1214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8712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а 5 из 917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9" y="-3817"/>
            <a:ext cx="9135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2705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5944" y="836712"/>
            <a:ext cx="4752528" cy="324036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Ты запомни дату эту.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Первым облетел планету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 российский парень,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Космонавт Гагарин.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 обычный день апреля,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Встретила Земля весну,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конструкторы смотрели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замираньем в вышину.</a:t>
            </a:r>
            <a:endParaRPr lang="ru-RU" sz="2400" dirty="0">
              <a:latin typeface="+mj-lt"/>
            </a:endParaRPr>
          </a:p>
        </p:txBody>
      </p:sp>
      <p:pic>
        <p:nvPicPr>
          <p:cNvPr id="10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449" y="2019218"/>
            <a:ext cx="1800200" cy="1068868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107504" y="4509120"/>
            <a:ext cx="9036496" cy="2093605"/>
            <a:chOff x="107504" y="4764395"/>
            <a:chExt cx="9036496" cy="2093605"/>
          </a:xfrm>
        </p:grpSpPr>
        <p:pic>
          <p:nvPicPr>
            <p:cNvPr id="10244" name="Picture 4" descr="Картинка 2 из 1330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764395"/>
              <a:ext cx="2411426" cy="2069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Картинка 2 из 1330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764396"/>
              <a:ext cx="2411426" cy="2069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Картинка 2 из 1330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65565"/>
              <a:ext cx="2411426" cy="2069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Картинка 2 из 1330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74" y="4788107"/>
              <a:ext cx="2411426" cy="2069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6" name="Picture 6" descr="Картинка 2 из 1206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266"/>
            <a:ext cx="9153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223709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3 - МЕДИА\4 - Картинки\РИСУНКИ\f234dc1ca4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1883110" cy="3727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F:\3 - МЕДИА\4 - Картинки\РИСУНКИ\c4918933b8d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0854"/>
            <a:ext cx="1469942" cy="3667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77340" y="764704"/>
            <a:ext cx="8095060" cy="2168624"/>
          </a:xfrm>
          <a:prstGeom prst="cloudCallout">
            <a:avLst>
              <a:gd name="adj1" fmla="val -31061"/>
              <a:gd name="adj2" fmla="val 14519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Кроме этих праздников народы России отмечают и национальные праздники. Давайте познакомимся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некоторыми из них.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5488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48" y="3284984"/>
            <a:ext cx="745232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узнаем, какие народы 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живут в России. 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Обсудим, чем они различаются 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что связывает их друг с другом.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1834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а 22 из 1209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3"/>
            <a:ext cx="4752528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Картинка 219 из 1209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16632"/>
            <a:ext cx="4032448" cy="6624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Картинка 224 из 1209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752528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179512" y="5906900"/>
            <a:ext cx="4464496" cy="792088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Русская Масленица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0868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14 из 292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4752528" cy="33959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а 1 из 292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3662299"/>
            <a:ext cx="4752527" cy="3079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а 21 из 292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3"/>
            <a:ext cx="4049717" cy="66247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лако 9"/>
          <p:cNvSpPr/>
          <p:nvPr/>
        </p:nvSpPr>
        <p:spPr>
          <a:xfrm>
            <a:off x="4644008" y="5589240"/>
            <a:ext cx="4320480" cy="1008112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Татарский праздник Сабантуй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26593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ка 125 из 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16632"/>
            <a:ext cx="4392488" cy="6624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а 132 из 7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85692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Картинка 43 из 7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85692" cy="33123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лако 9"/>
          <p:cNvSpPr/>
          <p:nvPr/>
        </p:nvSpPr>
        <p:spPr>
          <a:xfrm>
            <a:off x="116172" y="5720798"/>
            <a:ext cx="4527836" cy="1020570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Бурятский праздник Сурхарбан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2896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77340" y="764704"/>
            <a:ext cx="8887148" cy="1944216"/>
          </a:xfrm>
          <a:prstGeom prst="cloudCallout">
            <a:avLst>
              <a:gd name="adj1" fmla="val -31061"/>
              <a:gd name="adj2" fmla="val 14519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Важную роль в жизни народов России играет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религия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Из многих религий в нашей стране особенно распространены христианство, ислам, иудаизм, буддизм.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338" name="Picture 2" descr="Картинка 1 из 1256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127783" cy="3715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93947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29 из 1212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90" y="122260"/>
            <a:ext cx="4741441" cy="331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а 59 из 1212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22260"/>
            <a:ext cx="4032446" cy="6597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5508104" y="5927657"/>
            <a:ext cx="3240359" cy="669695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Христианство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6" name="Picture 6" descr="Картинка 148 из 1212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91" y="3573015"/>
            <a:ext cx="4741441" cy="3146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3 из 1231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608513" cy="6624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а 131 из 1231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176464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img.ashkimsin.ru/forums/monthly_01_2009/user251/post6780_im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26903"/>
            <a:ext cx="4176464" cy="3114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179512" y="5927657"/>
            <a:ext cx="3240359" cy="669695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Ислам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Картинка 8 из 373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451648" cy="6624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5508104" y="5927657"/>
            <a:ext cx="3240359" cy="669695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Иудаизм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7412" name="Picture 4" descr="Картинка 2 из 373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93" y="3429000"/>
            <a:ext cx="4315891" cy="3312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Картинка 10 из 373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93" y="118939"/>
            <a:ext cx="4315891" cy="3200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4483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4 из 1094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3426052"/>
            <a:ext cx="4392488" cy="332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а 35 из 1094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1452"/>
            <a:ext cx="4392488" cy="3183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Картинка 16 из 1094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52"/>
            <a:ext cx="4392488" cy="664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155171" y="6021288"/>
            <a:ext cx="3240359" cy="669695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Буддизм 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3416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 - МЕДИА\2 - Презентации\25 - Таблицы\Окружающий мир\1 класс\Наша стра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16788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370234" y="2924944"/>
            <a:ext cx="7920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Назовите несколько народов России.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Чем различаются представители разных 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народов?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Что связывает народы России в единую   </a:t>
            </a:r>
          </a:p>
          <a:p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семью?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31640" y="4218558"/>
            <a:ext cx="2464365" cy="504056"/>
            <a:chOff x="34481" y="-9093"/>
            <a:chExt cx="2521294" cy="778534"/>
          </a:xfrm>
        </p:grpSpPr>
        <p:sp>
          <p:nvSpPr>
            <p:cNvPr id="9" name="Прямоугольник 8"/>
            <p:cNvSpPr/>
            <p:nvPr/>
          </p:nvSpPr>
          <p:spPr>
            <a:xfrm flipH="1">
              <a:off x="34481" y="-9093"/>
              <a:ext cx="252129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sym typeface="Wingdings"/>
                </a:rPr>
                <a:t>  </a:t>
              </a:r>
              <a:r>
                <a:rPr lang="ru-RU" sz="4400" b="1" dirty="0" smtClean="0">
                  <a:solidFill>
                    <a:srgbClr val="00B05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sym typeface="Wingdings"/>
                </a:rPr>
                <a:t></a:t>
              </a:r>
              <a:endPara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1547664" y="0"/>
              <a:ext cx="74572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ru-RU" sz="4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endParaRPr lang="ru-RU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470019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65738" y="980728"/>
            <a:ext cx="7669516" cy="1584176"/>
          </a:xfrm>
          <a:prstGeom prst="cloudCallout">
            <a:avLst>
              <a:gd name="adj1" fmla="val -32668"/>
              <a:gd name="adj2" fmla="val 205322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Вспомните, какие народы России вы знаете.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714752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2254" y="465313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79512" y="650016"/>
            <a:ext cx="8798742" cy="2562960"/>
          </a:xfrm>
          <a:prstGeom prst="cloudCallout">
            <a:avLst>
              <a:gd name="adj1" fmla="val 23472"/>
              <a:gd name="adj2" fmla="val 12027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8" descr="Картинка 29 из 136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2185"/>
            <a:ext cx="3483384" cy="34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2235" y="2118783"/>
            <a:ext cx="7677186" cy="17515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разные народы населяют Россию!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представителей разные черты лица,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костюмы, народные праздники, религии. Но все народы России связывает в единую семью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Родина, взаимное уважение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дружба.</a:t>
            </a:r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" name="Picture 8" descr="Картинка 233 из 39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370" y="1232365"/>
            <a:ext cx="1111803" cy="835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92173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28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980728"/>
            <a:ext cx="903649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http://86sch6-nyagan.edusite.ru/images/fgos_logo.gif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r:id="rId2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www.bg-znanie.ru/articles/183/kareli.jpg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r:id="rId3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i079.radikal.ru/1002/8b/c97c4d550b2c.jpg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/>
              </a:rPr>
              <a:t>wiki.rgo.ru/uploads/posts/old_wiki_img/K_134_1.jpg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dic.academic.ru/pictures/es/267710.jpg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/>
              </a:rPr>
              <a:t>www.etnolog.ru/images/dress/tatary.jpg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img-fotki.yandex.ru/get/3003/ew-l.1/0_2e85_ef8b6b8c_L.jpg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img.narodna.pravda.com.ua/images/doc/3/b/3b931-istortaman87.jpg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0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0"/>
              </a:rPr>
              <a:t>www.etnolog.ru/images/dress/buryaty.jpg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freelance.ru/img/portfolio/big/338709.jpg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via-midgard.info/uploads/posts/2011-08/1313587025_8c325d6d5ae5.jpg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s44.radikal.ru/i105/1012/e0/367768bcc48b.jpg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dic.academic.ru/pictures/es/285070.jpg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www.culturemap.ru/upload/img/18_68.1099318733.85022.JPG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www.pravmir.ru/wp-content/uploads/2010/11/narod_russia-580x386.jpg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/>
              </a:rPr>
              <a:t>i1.ogorod.com/UserPics/3942/170104.jpg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/>
              </a:rPr>
              <a:t>www.gornitsa.ru/images/products/oser2/al_oldotkr12_3479.jpg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/>
              </a:rPr>
              <a:t>dic.academic.ru/pictures/russian_history/1d30403e344b-3.jpg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/>
              </a:rPr>
              <a:t>de.academic.ru/pictures/russian_history/1d30403e344b-2.jpg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/>
              </a:rPr>
              <a:t>radikal.ua/data/upload/0fccf/49112/71705c08be.png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/>
              </a:rPr>
              <a:t>www.lenagold.ru/fon/clipart/v/vozd/vozd47.png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/>
              </a:rPr>
              <a:t>http://img-fotki.yandex.ru/get/3303/madam-27.2c/0_20a3a_de0fe8f0_XLhttp://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/>
              </a:rPr>
              <a:t>img-fotki.yandex.ru/get/3303/madam-27.2c/0_20a3a_de0fe8f0_XL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4"/>
              </a:rPr>
              <a:t>http://s003.radikal.ru/i202/1103/cd/53730dcad2fb.jpg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5"/>
              </a:rPr>
              <a:t>http://pavsch1.ucoz.ru/_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5"/>
              </a:rPr>
              <a:t>ph/4/263300673.png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/>
              </a:rPr>
              <a:t>tostypozdrav.info/images/cards/9may_11.gif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7"/>
              </a:rPr>
              <a:t>img-fotki.yandex.ru/get/5104/annusya74.14/0_361ed_ff95850f_XL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8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8"/>
              </a:rPr>
              <a:t>img-fotki.yandex.ru/get/5703/tulipa2011.38/0_4c263_f20687a3_XL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9"/>
              </a:rPr>
              <a:t>img1.liveinternet.ru/images/attach/c/0/39/849/39849274_1234945918_2050.jpg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0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0"/>
              </a:rPr>
              <a:t>savepic.ru/2458331.jpg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1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1"/>
              </a:rPr>
              <a:t>img-fotki.yandex.ru/get/5703/imidgx.5f/0_4ad33_e780e8c2_L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2"/>
              </a:rPr>
              <a:t>wahsegavalleyfarm.typepad.com/photos/uncategorized/2007/10/29/leaf_2.gif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2"/>
              </a:rPr>
              <a:t>http://wahsegavalleyfarm.typepad.com/photos/uncategorized/2007/10/29/leaf_2.gif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8"/>
            <a:ext cx="902620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http://www.mediamoda.ru/thumb/gourmet/gourmet_1299225262.9444/w450.jpg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r:id="rId2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kazrus.com/user_uploads/news/28022011113353/images/28022011113353.jpg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http://kontrasti.ucoz.ru/_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pu/76/s31834433.jpg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img.ru-kazan.ru/data/myupload/0/52/52563/183.jpg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www.poluostrov-kamchatka.ru/2007/070626/11_01.jpg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http://raionka.perm.ru/files/image/Zarya/%D0%9C%D0%B0%D1%82%D0%B5%D1%80%D0%B8%D0%B0%D0%BB%D1%8B/%E2%84%96%2029,%2023_07_2010/Koeraesh.jpg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www.flana.ru/pict/my_foto/show/2010-suh-003.jpg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club.itdrom.com/files/gallery/gal_photo/portrait/8769.jpg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www.izh.ru/res_ru/0_value_46288_1837.jpg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http://www.reiki-life.ru/images/stories/religion.jpg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www.italia-ru.it/files/varvarka.jpg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www.russianorthodoxchurch.ws/synod/pictures/7womensconf_2.jpg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www.samara-photo.ru/images/48309510ab0de.jpg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im.rediff.com/money/2009/nov/30sld16.jpg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www.coolwallpapers.org/photo/587/Brunei-006.jpg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/>
              </a:rPr>
              <a:t>http://img.ashkimsin.ru/forums/monthly_01_2009/user251/post6780_img1.jpg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/>
              </a:rPr>
              <a:t>http://www.nasname.com/thumbnail.php?file=cih__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/>
              </a:rPr>
              <a:t>12_696428439.jpg&amp;size=article_large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/>
              </a:rPr>
              <a:t>http://mostevent.ru/files/slovar/iudaizm_1.jpeg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/>
              </a:rPr>
              <a:t>img-fotki.yandex.ru/get/5110/nanoworld2003.26/0_4d173_468536cb_L.jpg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/>
              </a:rPr>
              <a:t>www.msue.msu.edu/objects/rte/image/Grand_Traverse/Japan_07_Buddha.jpg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/>
              </a:rPr>
              <a:t>www.ljplus.ru/img4/f/e/feeling_of_void/bud.jpg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/>
              </a:rPr>
              <a:t>a1.sphotos.ak.fbcdn.net/hphotos-ak-ash4/183670_197011143662237_111297472233605_662731_6091042_n.jpg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4"/>
              </a:rPr>
              <a:t>www.tulaschool.ru/img/usr/news716.jpg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7 из 303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8476"/>
            <a:ext cx="1767550" cy="2020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а 6 из 14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7482"/>
            <a:ext cx="1485788" cy="1981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а 55 из 5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1442817" cy="2142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а 2 из 627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18476"/>
            <a:ext cx="1399764" cy="2041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а 9 из 103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5384"/>
            <a:ext cx="1661741" cy="2268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а 102 из 97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1920" y="3976186"/>
            <a:ext cx="1758156" cy="2268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а 54 из 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44" y="3861048"/>
            <a:ext cx="1739029" cy="2371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Картинка 41 из 18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40547"/>
            <a:ext cx="1588351" cy="2004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55" y="3140968"/>
            <a:ext cx="1378496" cy="4320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862486" y="3140968"/>
            <a:ext cx="1378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Татары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148064" y="3123059"/>
            <a:ext cx="1378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Евреи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353300" y="3140968"/>
            <a:ext cx="14267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Карелы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65150" y="6309320"/>
            <a:ext cx="1378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Буряты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660703" y="6310461"/>
            <a:ext cx="1378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Осетины </a:t>
            </a:r>
            <a:endParaRPr lang="ru-RU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7211750" y="6309320"/>
            <a:ext cx="1378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Башкиры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960110" y="6310461"/>
            <a:ext cx="1378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Чукчи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21" name="Выноска-облако 20"/>
          <p:cNvSpPr/>
          <p:nvPr/>
        </p:nvSpPr>
        <p:spPr>
          <a:xfrm>
            <a:off x="77340" y="548680"/>
            <a:ext cx="7656200" cy="2384648"/>
          </a:xfrm>
          <a:prstGeom prst="cloudCallout">
            <a:avLst>
              <a:gd name="adj1" fmla="val -33432"/>
              <a:gd name="adj2" fmla="val 12906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Рассмотрите на рисунках представителей некоторых народов России. Сравните лица и костюмы людей. Подумайте, что связывает друг с другом все народы России.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2" descr="Картинка 34 из 1224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00500"/>
            <a:ext cx="2017817" cy="2358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артинка 42 из 1224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20888"/>
            <a:ext cx="1739436" cy="2358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а 237 из 1224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051" y="4253804"/>
            <a:ext cx="1964933" cy="2358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99916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2254" y="465313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65738" y="650016"/>
            <a:ext cx="8812516" cy="1872208"/>
          </a:xfrm>
          <a:prstGeom prst="cloudCallout">
            <a:avLst>
              <a:gd name="adj1" fmla="val 23410"/>
              <a:gd name="adj2" fmla="val 17568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разных народов отличаются друг от друга внешним видом: овалом лица, цветом волос, разрезом глаз. И костюмы у каждого народа свои.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Картинка 24 из 20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8" y="2636913"/>
            <a:ext cx="5234615" cy="4221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6 из 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84976" cy="1152128"/>
          </a:xfrm>
          <a:prstGeom prst="roundRect">
            <a:avLst/>
          </a:prstGeom>
          <a:solidFill>
            <a:srgbClr val="0BD0D9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Много различий между народами, но ещё больше между ними схожего, общего. Все они составляют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человечество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народы одинаково стремятся к счастливой, радостной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мирной жизни.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1 из 1159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0420" y="116632"/>
            <a:ext cx="8784976" cy="1080120"/>
          </a:xfrm>
          <a:prstGeom prst="roundRect">
            <a:avLst/>
          </a:prstGeom>
          <a:solidFill>
            <a:srgbClr val="0BD0D9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89521" y="404664"/>
            <a:ext cx="8856984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наши дни рейсы кораблей и самолётов, линии телеграфной 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почтовой связи, отношения международного торгового 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культурного сотрудничества тесно охватили земной шар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4430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06 из 13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5" y="0"/>
            <a:ext cx="9137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0420" y="116632"/>
            <a:ext cx="8784976" cy="1152128"/>
          </a:xfrm>
          <a:prstGeom prst="roundRect">
            <a:avLst/>
          </a:prstGeom>
          <a:solidFill>
            <a:srgbClr val="0BD0D9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4416" y="1268760"/>
            <a:ext cx="885698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народ сегодня не может замкнуться в своих национальных границах, существовать без постоянных связей и обменов,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культурных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экономических, с другими народами – 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соседними,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дальними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593</Words>
  <Application>Microsoft Office PowerPoint</Application>
  <PresentationFormat>Экран (4:3)</PresentationFormat>
  <Paragraphs>134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Слайд 1</vt:lpstr>
      <vt:lpstr>Мы узнаем, какие народы  живут в России.  Обсудим, чем они различаются  и что связывает их друг с другом. </vt:lpstr>
      <vt:lpstr>Слайд 3</vt:lpstr>
      <vt:lpstr>Русские </vt:lpstr>
      <vt:lpstr>Слайд 5</vt:lpstr>
      <vt:lpstr>Слайд 6</vt:lpstr>
      <vt:lpstr>Слайд 7</vt:lpstr>
      <vt:lpstr>В наши дни рейсы кораблей и самолётов, линии телеграфной  и почтовой связи, отношения международного торгового  и культурного сотрудничества тесно охватили земной шар.    </vt:lpstr>
      <vt:lpstr> Ни один народ сегодня не может замкнуться в своих национальных границах, существовать без постоянных связей и обменов, культурных и экономических, с другими народами –  как соседними, так и дальними. 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Какие разные народы населяют Россию!  У их представителей разные черты лица,  национальные костюмы, народные праздники, религии. Но все народы России связывает в единую семью  общая Родина, взаимное уважение  и дружба. 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User</cp:lastModifiedBy>
  <cp:revision>107</cp:revision>
  <dcterms:modified xsi:type="dcterms:W3CDTF">2020-03-24T11:56:25Z</dcterms:modified>
</cp:coreProperties>
</file>