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4" r:id="rId9"/>
    <p:sldId id="263"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0BB5C1-2F0B-41C3-9621-D1355EEC668B}" type="datetimeFigureOut">
              <a:rPr lang="ru-RU" smtClean="0"/>
              <a:t>11.07.2019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CCA149-8F48-4326-A339-65AF7EF1F340}" type="slidenum">
              <a:rPr lang="ru-RU" smtClean="0"/>
              <a:t>‹#›</a:t>
            </a:fld>
            <a:endParaRPr lang="ru-RU"/>
          </a:p>
        </p:txBody>
      </p:sp>
    </p:spTree>
    <p:extLst>
      <p:ext uri="{BB962C8B-B14F-4D97-AF65-F5344CB8AC3E}">
        <p14:creationId xmlns:p14="http://schemas.microsoft.com/office/powerpoint/2010/main" val="1429579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11.07.2019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11.07.2019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11.07.2019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11.07.2019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11.07.2019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11.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15.gif"/><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gif"/><Relationship Id="rId7" Type="http://schemas.openxmlformats.org/officeDocument/2006/relationships/image" Target="../media/image15.gif"/><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20.gif"/><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image" Target="../media/image26.png"/><Relationship Id="rId7" Type="http://schemas.openxmlformats.org/officeDocument/2006/relationships/image" Target="../media/image30.gif"/><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image" Target="../media/image28.gif"/><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image" Target="../media/image35.gif"/><Relationship Id="rId7" Type="http://schemas.openxmlformats.org/officeDocument/2006/relationships/image" Target="../media/image39.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2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ifGblx.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1643042" y="214290"/>
            <a:ext cx="5572164" cy="400110"/>
          </a:xfrm>
          <a:prstGeom prst="rect">
            <a:avLst/>
          </a:prstGeom>
          <a:noFill/>
        </p:spPr>
        <p:txBody>
          <a:bodyPr wrap="square" rtlCol="0">
            <a:spAutoFit/>
          </a:bodyPr>
          <a:lstStyle/>
          <a:p>
            <a:pPr algn="just"/>
            <a:r>
              <a:rPr lang="ru-RU" sz="2000" b="1" dirty="0" smtClean="0">
                <a:solidFill>
                  <a:srgbClr val="002060"/>
                </a:solidFill>
              </a:rPr>
              <a:t>Привет, ребята!</a:t>
            </a:r>
            <a:endParaRPr lang="ru-RU" sz="2000" b="1" dirty="0">
              <a:solidFill>
                <a:srgbClr val="002060"/>
              </a:solidFill>
            </a:endParaRPr>
          </a:p>
        </p:txBody>
      </p:sp>
      <p:sp>
        <p:nvSpPr>
          <p:cNvPr id="6" name="TextBox 5"/>
          <p:cNvSpPr txBox="1"/>
          <p:nvPr/>
        </p:nvSpPr>
        <p:spPr>
          <a:xfrm>
            <a:off x="1285852" y="928670"/>
            <a:ext cx="6429420" cy="400110"/>
          </a:xfrm>
          <a:prstGeom prst="rect">
            <a:avLst/>
          </a:prstGeom>
          <a:noFill/>
        </p:spPr>
        <p:txBody>
          <a:bodyPr wrap="square" rtlCol="0">
            <a:spAutoFit/>
          </a:bodyPr>
          <a:lstStyle/>
          <a:p>
            <a:pPr algn="just"/>
            <a:r>
              <a:rPr lang="ru-RU" sz="2000" b="1" dirty="0" smtClean="0">
                <a:solidFill>
                  <a:srgbClr val="002060"/>
                </a:solidFill>
              </a:rPr>
              <a:t>Сегодня мы с вами поговорим о времени и часах.</a:t>
            </a:r>
            <a:endParaRPr lang="ru-RU" sz="2000" b="1" dirty="0">
              <a:solidFill>
                <a:srgbClr val="002060"/>
              </a:solidFill>
            </a:endParaRPr>
          </a:p>
        </p:txBody>
      </p:sp>
      <p:pic>
        <p:nvPicPr>
          <p:cNvPr id="7" name="Рисунок 6" descr="7399873_77578.jpg"/>
          <p:cNvPicPr>
            <a:picLocks noChangeAspect="1"/>
          </p:cNvPicPr>
          <p:nvPr/>
        </p:nvPicPr>
        <p:blipFill>
          <a:blip r:embed="rId3"/>
          <a:stretch>
            <a:fillRect/>
          </a:stretch>
        </p:blipFill>
        <p:spPr>
          <a:xfrm>
            <a:off x="0" y="3500438"/>
            <a:ext cx="1465886" cy="3054862"/>
          </a:xfrm>
          <a:prstGeom prst="rect">
            <a:avLst/>
          </a:prstGeom>
        </p:spPr>
      </p:pic>
      <p:pic>
        <p:nvPicPr>
          <p:cNvPr id="9" name="Рисунок 8" descr="clock-FINAL.gif"/>
          <p:cNvPicPr>
            <a:picLocks noChangeAspect="1"/>
          </p:cNvPicPr>
          <p:nvPr/>
        </p:nvPicPr>
        <p:blipFill>
          <a:blip r:embed="rId4"/>
          <a:stretch>
            <a:fillRect/>
          </a:stretch>
        </p:blipFill>
        <p:spPr>
          <a:xfrm rot="2183472">
            <a:off x="2047846" y="547655"/>
            <a:ext cx="6603109" cy="6603109"/>
          </a:xfrm>
          <a:prstGeom prst="rect">
            <a:avLst/>
          </a:prstGeom>
        </p:spPr>
      </p:pic>
      <p:pic>
        <p:nvPicPr>
          <p:cNvPr id="10" name="Рисунок 9" descr="1300551726.gif"/>
          <p:cNvPicPr>
            <a:picLocks noChangeAspect="1"/>
          </p:cNvPicPr>
          <p:nvPr/>
        </p:nvPicPr>
        <p:blipFill>
          <a:blip r:embed="rId5"/>
          <a:stretch>
            <a:fillRect/>
          </a:stretch>
        </p:blipFill>
        <p:spPr>
          <a:xfrm>
            <a:off x="2000232" y="1643050"/>
            <a:ext cx="1571636" cy="1571636"/>
          </a:xfrm>
          <a:prstGeom prst="rect">
            <a:avLst/>
          </a:prstGeom>
        </p:spPr>
      </p:pic>
      <p:pic>
        <p:nvPicPr>
          <p:cNvPr id="11" name="Рисунок 10" descr="6cfbec5e69b1ff0070bddff54764a465.png"/>
          <p:cNvPicPr>
            <a:picLocks noChangeAspect="1"/>
          </p:cNvPicPr>
          <p:nvPr/>
        </p:nvPicPr>
        <p:blipFill>
          <a:blip r:embed="rId6" cstate="print"/>
          <a:stretch>
            <a:fillRect/>
          </a:stretch>
        </p:blipFill>
        <p:spPr>
          <a:xfrm>
            <a:off x="7392581" y="214290"/>
            <a:ext cx="1751419" cy="1643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par>
                                <p:cTn id="11" presetID="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from="(-#ppt_w/2)" to="(#ppt_x)" calcmode="lin" valueType="num">
                                      <p:cBhvr>
                                        <p:cTn id="19" dur="600" fill="hold">
                                          <p:stCondLst>
                                            <p:cond delay="0"/>
                                          </p:stCondLst>
                                        </p:cTn>
                                        <p:tgtEl>
                                          <p:spTgt spid="6"/>
                                        </p:tgtEl>
                                        <p:attrNameLst>
                                          <p:attrName>ppt_x</p:attrName>
                                        </p:attrNameLst>
                                      </p:cBhvr>
                                    </p:anim>
                                    <p:anim from="0" to="-1.0" calcmode="lin" valueType="num">
                                      <p:cBhvr>
                                        <p:cTn id="20" dur="200" decel="50000" autoRev="1" fill="hold">
                                          <p:stCondLst>
                                            <p:cond delay="600"/>
                                          </p:stCondLst>
                                        </p:cTn>
                                        <p:tgtEl>
                                          <p:spTgt spid="6"/>
                                        </p:tgtEl>
                                        <p:attrNameLst>
                                          <p:attrName>xshear</p:attrName>
                                        </p:attrNameLst>
                                      </p:cBhvr>
                                    </p:anim>
                                    <p:animScale>
                                      <p:cBhvr>
                                        <p:cTn id="21" dur="200" decel="100000" autoRev="1" fill="hold">
                                          <p:stCondLst>
                                            <p:cond delay="600"/>
                                          </p:stCondLst>
                                        </p:cTn>
                                        <p:tgtEl>
                                          <p:spTgt spid="6"/>
                                        </p:tgtEl>
                                      </p:cBhvr>
                                      <p:from x="100000" y="100000"/>
                                      <p:to x="80000" y="100000"/>
                                    </p:animScale>
                                    <p:anim by="(#ppt_h/3+#ppt_w*0.1)" calcmode="lin" valueType="num">
                                      <p:cBhvr additive="sum">
                                        <p:cTn id="22" dur="200" decel="100000" autoRev="1" fill="hold">
                                          <p:stCondLst>
                                            <p:cond delay="600"/>
                                          </p:stCondLst>
                                        </p:cTn>
                                        <p:tgtEl>
                                          <p:spTgt spid="6"/>
                                        </p:tgtEl>
                                        <p:attrNameLst>
                                          <p:attrName>ppt_x</p:attrName>
                                        </p:attrNameLst>
                                      </p:cBhvr>
                                    </p:anim>
                                  </p:childTnLst>
                                </p:cTn>
                              </p:par>
                              <p:par>
                                <p:cTn id="23" presetID="5"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descr="ifGblx.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1714480" y="214290"/>
            <a:ext cx="5500726" cy="400110"/>
          </a:xfrm>
          <a:prstGeom prst="rect">
            <a:avLst/>
          </a:prstGeom>
          <a:noFill/>
        </p:spPr>
        <p:txBody>
          <a:bodyPr wrap="square" rtlCol="0">
            <a:spAutoFit/>
          </a:bodyPr>
          <a:lstStyle/>
          <a:p>
            <a:r>
              <a:rPr lang="ru-RU" sz="2000" b="1" dirty="0" smtClean="0">
                <a:solidFill>
                  <a:schemeClr val="bg1"/>
                </a:solidFill>
              </a:rPr>
              <a:t>Ребята, </a:t>
            </a:r>
            <a:r>
              <a:rPr lang="ru-RU" sz="2000" b="1" dirty="0" smtClean="0">
                <a:solidFill>
                  <a:schemeClr val="bg1"/>
                </a:solidFill>
              </a:rPr>
              <a:t>что </a:t>
            </a:r>
            <a:r>
              <a:rPr lang="ru-RU" sz="2000" b="1" dirty="0" smtClean="0">
                <a:solidFill>
                  <a:schemeClr val="bg1"/>
                </a:solidFill>
              </a:rPr>
              <a:t>нового вы сегодня узнали?</a:t>
            </a:r>
            <a:endParaRPr lang="ru-RU" sz="2000" b="1" dirty="0">
              <a:solidFill>
                <a:schemeClr val="bg1"/>
              </a:solidFill>
            </a:endParaRPr>
          </a:p>
        </p:txBody>
      </p:sp>
      <p:sp>
        <p:nvSpPr>
          <p:cNvPr id="6" name="TextBox 5"/>
          <p:cNvSpPr txBox="1"/>
          <p:nvPr/>
        </p:nvSpPr>
        <p:spPr>
          <a:xfrm>
            <a:off x="1285852" y="1000108"/>
            <a:ext cx="6357982" cy="369332"/>
          </a:xfrm>
          <a:prstGeom prst="rect">
            <a:avLst/>
          </a:prstGeom>
          <a:noFill/>
        </p:spPr>
        <p:txBody>
          <a:bodyPr wrap="square" rtlCol="0">
            <a:spAutoFit/>
          </a:bodyPr>
          <a:lstStyle/>
          <a:p>
            <a:r>
              <a:rPr lang="ru-RU" b="1" dirty="0" smtClean="0">
                <a:solidFill>
                  <a:schemeClr val="bg1"/>
                </a:solidFill>
              </a:rPr>
              <a:t>Какие задания вам показались самыми трудными?</a:t>
            </a:r>
            <a:endParaRPr lang="ru-RU" b="1" dirty="0">
              <a:solidFill>
                <a:schemeClr val="bg1"/>
              </a:solidFill>
            </a:endParaRPr>
          </a:p>
        </p:txBody>
      </p:sp>
      <p:sp>
        <p:nvSpPr>
          <p:cNvPr id="7" name="TextBox 6"/>
          <p:cNvSpPr txBox="1"/>
          <p:nvPr/>
        </p:nvSpPr>
        <p:spPr>
          <a:xfrm>
            <a:off x="1785918" y="1714488"/>
            <a:ext cx="5429288" cy="369332"/>
          </a:xfrm>
          <a:prstGeom prst="rect">
            <a:avLst/>
          </a:prstGeom>
          <a:noFill/>
        </p:spPr>
        <p:txBody>
          <a:bodyPr wrap="square" rtlCol="0">
            <a:spAutoFit/>
          </a:bodyPr>
          <a:lstStyle/>
          <a:p>
            <a:r>
              <a:rPr lang="ru-RU" b="1" dirty="0" smtClean="0">
                <a:solidFill>
                  <a:schemeClr val="bg1"/>
                </a:solidFill>
              </a:rPr>
              <a:t>Какие часы понравились больше всего?</a:t>
            </a:r>
            <a:endParaRPr lang="ru-RU" b="1" dirty="0">
              <a:solidFill>
                <a:schemeClr val="bg1"/>
              </a:solidFill>
            </a:endParaRPr>
          </a:p>
        </p:txBody>
      </p:sp>
      <p:sp>
        <p:nvSpPr>
          <p:cNvPr id="8" name="TextBox 7"/>
          <p:cNvSpPr txBox="1"/>
          <p:nvPr/>
        </p:nvSpPr>
        <p:spPr>
          <a:xfrm>
            <a:off x="2000232" y="2500306"/>
            <a:ext cx="4714908" cy="1569660"/>
          </a:xfrm>
          <a:prstGeom prst="rect">
            <a:avLst/>
          </a:prstGeom>
          <a:noFill/>
        </p:spPr>
        <p:txBody>
          <a:bodyPr wrap="square" rtlCol="0">
            <a:spAutoFit/>
          </a:bodyPr>
          <a:lstStyle/>
          <a:p>
            <a:pPr algn="ctr"/>
            <a:r>
              <a:rPr lang="ru-RU" sz="2400" b="1" dirty="0" smtClean="0">
                <a:solidFill>
                  <a:srgbClr val="C00000"/>
                </a:solidFill>
              </a:rPr>
              <a:t>Вы все сегодня постарались, все молодцы! Расскажите своим родственникам и друзьям, что вы сегодня запомнили.</a:t>
            </a:r>
            <a:endParaRPr lang="ru-RU" sz="2400" b="1" dirty="0">
              <a:solidFill>
                <a:srgbClr val="C00000"/>
              </a:solidFill>
            </a:endParaRPr>
          </a:p>
        </p:txBody>
      </p:sp>
      <p:pic>
        <p:nvPicPr>
          <p:cNvPr id="9" name="Содержимое 8" descr="9d6e557df0f0401d14eff1fc653b5051.png"/>
          <p:cNvPicPr>
            <a:picLocks noGrp="1" noChangeAspect="1"/>
          </p:cNvPicPr>
          <p:nvPr>
            <p:ph idx="1"/>
          </p:nvPr>
        </p:nvPicPr>
        <p:blipFill>
          <a:blip r:embed="rId3" cstate="print"/>
          <a:stretch>
            <a:fillRect/>
          </a:stretch>
        </p:blipFill>
        <p:spPr>
          <a:xfrm>
            <a:off x="6143636" y="4357694"/>
            <a:ext cx="2262981" cy="2262981"/>
          </a:xfrm>
        </p:spPr>
      </p:pic>
      <p:pic>
        <p:nvPicPr>
          <p:cNvPr id="10" name="Рисунок 9" descr="53682021.png"/>
          <p:cNvPicPr>
            <a:picLocks noChangeAspect="1"/>
          </p:cNvPicPr>
          <p:nvPr/>
        </p:nvPicPr>
        <p:blipFill>
          <a:blip r:embed="rId4" cstate="print"/>
          <a:stretch>
            <a:fillRect/>
          </a:stretch>
        </p:blipFill>
        <p:spPr>
          <a:xfrm>
            <a:off x="214282" y="4190995"/>
            <a:ext cx="2438405" cy="2667005"/>
          </a:xfrm>
          <a:prstGeom prst="rect">
            <a:avLst/>
          </a:prstGeom>
        </p:spPr>
      </p:pic>
      <p:pic>
        <p:nvPicPr>
          <p:cNvPr id="11" name="Рисунок 10" descr="10.gif"/>
          <p:cNvPicPr>
            <a:picLocks noChangeAspect="1"/>
          </p:cNvPicPr>
          <p:nvPr/>
        </p:nvPicPr>
        <p:blipFill>
          <a:blip r:embed="rId5"/>
          <a:stretch>
            <a:fillRect/>
          </a:stretch>
        </p:blipFill>
        <p:spPr>
          <a:xfrm>
            <a:off x="428596" y="2000240"/>
            <a:ext cx="1285884" cy="883432"/>
          </a:xfrm>
          <a:prstGeom prst="rect">
            <a:avLst/>
          </a:prstGeom>
        </p:spPr>
      </p:pic>
      <p:pic>
        <p:nvPicPr>
          <p:cNvPr id="12" name="Рисунок 11" descr="running.gif"/>
          <p:cNvPicPr>
            <a:picLocks noChangeAspect="1"/>
          </p:cNvPicPr>
          <p:nvPr/>
        </p:nvPicPr>
        <p:blipFill>
          <a:blip r:embed="rId6"/>
          <a:stretch>
            <a:fillRect/>
          </a:stretch>
        </p:blipFill>
        <p:spPr>
          <a:xfrm>
            <a:off x="3071801" y="5072074"/>
            <a:ext cx="2247771" cy="1533526"/>
          </a:xfrm>
          <a:prstGeom prst="rect">
            <a:avLst/>
          </a:prstGeom>
        </p:spPr>
      </p:pic>
      <p:pic>
        <p:nvPicPr>
          <p:cNvPr id="13" name="Рисунок 12" descr="40386732.gif"/>
          <p:cNvPicPr>
            <a:picLocks noChangeAspect="1"/>
          </p:cNvPicPr>
          <p:nvPr/>
        </p:nvPicPr>
        <p:blipFill>
          <a:blip r:embed="rId7"/>
          <a:stretch>
            <a:fillRect/>
          </a:stretch>
        </p:blipFill>
        <p:spPr>
          <a:xfrm>
            <a:off x="6715140" y="1357298"/>
            <a:ext cx="1435291" cy="17145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to="" calcmode="lin" valueType="num">
                                      <p:cBhvr>
                                        <p:cTn id="22"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вв.jpg"/>
          <p:cNvPicPr>
            <a:picLocks noGrp="1" noChangeAspect="1"/>
          </p:cNvPicPr>
          <p:nvPr>
            <p:ph idx="1"/>
          </p:nvPr>
        </p:nvPicPr>
        <p:blipFill>
          <a:blip r:embed="rId2"/>
          <a:stretch>
            <a:fillRect/>
          </a:stretch>
        </p:blipFill>
        <p:spPr>
          <a:xfrm>
            <a:off x="0" y="0"/>
            <a:ext cx="9144000" cy="6858000"/>
          </a:xfrm>
        </p:spPr>
      </p:pic>
      <p:sp>
        <p:nvSpPr>
          <p:cNvPr id="5" name="TextBox 4"/>
          <p:cNvSpPr txBox="1"/>
          <p:nvPr/>
        </p:nvSpPr>
        <p:spPr>
          <a:xfrm>
            <a:off x="1142976" y="214290"/>
            <a:ext cx="6215106" cy="400110"/>
          </a:xfrm>
          <a:prstGeom prst="rect">
            <a:avLst/>
          </a:prstGeom>
          <a:noFill/>
        </p:spPr>
        <p:txBody>
          <a:bodyPr wrap="square" rtlCol="0">
            <a:spAutoFit/>
          </a:bodyPr>
          <a:lstStyle/>
          <a:p>
            <a:pPr algn="just"/>
            <a:r>
              <a:rPr lang="ru-RU" sz="2000" b="1" dirty="0" smtClean="0">
                <a:solidFill>
                  <a:srgbClr val="002060"/>
                </a:solidFill>
              </a:rPr>
              <a:t>Что же такое время?</a:t>
            </a:r>
            <a:endParaRPr lang="ru-RU" sz="2000" b="1" dirty="0">
              <a:solidFill>
                <a:srgbClr val="002060"/>
              </a:solidFill>
            </a:endParaRPr>
          </a:p>
        </p:txBody>
      </p:sp>
      <p:pic>
        <p:nvPicPr>
          <p:cNvPr id="6" name="Рисунок 5" descr="96709332_3518263_coruja_lendo.gif"/>
          <p:cNvPicPr>
            <a:picLocks noChangeAspect="1"/>
          </p:cNvPicPr>
          <p:nvPr/>
        </p:nvPicPr>
        <p:blipFill>
          <a:blip r:embed="rId3"/>
          <a:stretch>
            <a:fillRect/>
          </a:stretch>
        </p:blipFill>
        <p:spPr>
          <a:xfrm>
            <a:off x="5929322" y="2643182"/>
            <a:ext cx="3419475" cy="4352925"/>
          </a:xfrm>
          <a:prstGeom prst="rect">
            <a:avLst/>
          </a:prstGeom>
        </p:spPr>
      </p:pic>
      <p:sp>
        <p:nvSpPr>
          <p:cNvPr id="7" name="TextBox 6"/>
          <p:cNvSpPr txBox="1"/>
          <p:nvPr/>
        </p:nvSpPr>
        <p:spPr>
          <a:xfrm>
            <a:off x="214282" y="714356"/>
            <a:ext cx="6215106" cy="707886"/>
          </a:xfrm>
          <a:prstGeom prst="rect">
            <a:avLst/>
          </a:prstGeom>
          <a:noFill/>
        </p:spPr>
        <p:txBody>
          <a:bodyPr wrap="square" rtlCol="0">
            <a:spAutoFit/>
          </a:bodyPr>
          <a:lstStyle/>
          <a:p>
            <a:pPr algn="just"/>
            <a:r>
              <a:rPr lang="ru-RU" sz="2000" b="1" dirty="0" smtClean="0">
                <a:solidFill>
                  <a:srgbClr val="C00000"/>
                </a:solidFill>
              </a:rPr>
              <a:t>Время – это продолжительность, длительность чего-нибудь, измеряемая секундами, минутами, часами.</a:t>
            </a:r>
            <a:endParaRPr lang="ru-RU" sz="2000" b="1" dirty="0">
              <a:solidFill>
                <a:srgbClr val="C00000"/>
              </a:solidFill>
            </a:endParaRPr>
          </a:p>
        </p:txBody>
      </p:sp>
      <p:sp>
        <p:nvSpPr>
          <p:cNvPr id="8" name="TextBox 7"/>
          <p:cNvSpPr txBox="1"/>
          <p:nvPr/>
        </p:nvSpPr>
        <p:spPr>
          <a:xfrm>
            <a:off x="142844" y="142852"/>
            <a:ext cx="7929586" cy="2308324"/>
          </a:xfrm>
          <a:prstGeom prst="rect">
            <a:avLst/>
          </a:prstGeom>
          <a:noFill/>
        </p:spPr>
        <p:txBody>
          <a:bodyPr wrap="square" rtlCol="0">
            <a:spAutoFit/>
          </a:bodyPr>
          <a:lstStyle/>
          <a:p>
            <a:pPr algn="just"/>
            <a:r>
              <a:rPr lang="ru-RU" b="1" dirty="0" smtClean="0">
                <a:solidFill>
                  <a:srgbClr val="002060"/>
                </a:solidFill>
              </a:rPr>
              <a:t>Сегодня каждый человек каждый день, каждую секунду имеет дело со временем. Время – оно есть и прошлое, и настоящее, и будущее. С его помощью мы можем легко рассказать о событиях (или же еще о чем-то, (например, о наших чувствах или намерениях), которые с нами произошли, происходят или будут происходить. С помощью времени мы ориентируемся в пространстве. К примеру, проще сказать «Завтра в 7 утра мне нужно идти в детский сад», чем «Когда встанет солнце и будет на небе вон в той точке (показываем), мне нужно быть в детском саду».</a:t>
            </a:r>
            <a:endParaRPr lang="ru-RU" b="1" dirty="0">
              <a:solidFill>
                <a:srgbClr val="002060"/>
              </a:solidFill>
            </a:endParaRPr>
          </a:p>
        </p:txBody>
      </p:sp>
      <p:pic>
        <p:nvPicPr>
          <p:cNvPr id="9" name="Рисунок 8" descr="1300551726.gif"/>
          <p:cNvPicPr>
            <a:picLocks noChangeAspect="1"/>
          </p:cNvPicPr>
          <p:nvPr/>
        </p:nvPicPr>
        <p:blipFill>
          <a:blip r:embed="rId4"/>
          <a:stretch>
            <a:fillRect/>
          </a:stretch>
        </p:blipFill>
        <p:spPr>
          <a:xfrm>
            <a:off x="4929190" y="2357430"/>
            <a:ext cx="1143000" cy="1143000"/>
          </a:xfrm>
          <a:prstGeom prst="rect">
            <a:avLst/>
          </a:prstGeom>
        </p:spPr>
      </p:pic>
      <p:pic>
        <p:nvPicPr>
          <p:cNvPr id="10" name="Рисунок 9" descr="time (39).gif"/>
          <p:cNvPicPr>
            <a:picLocks noChangeAspect="1"/>
          </p:cNvPicPr>
          <p:nvPr/>
        </p:nvPicPr>
        <p:blipFill>
          <a:blip r:embed="rId5"/>
          <a:stretch>
            <a:fillRect/>
          </a:stretch>
        </p:blipFill>
        <p:spPr>
          <a:xfrm>
            <a:off x="4143372" y="3857628"/>
            <a:ext cx="1068654" cy="2094562"/>
          </a:xfrm>
          <a:prstGeom prst="rect">
            <a:avLst/>
          </a:prstGeom>
        </p:spPr>
      </p:pic>
      <p:sp>
        <p:nvSpPr>
          <p:cNvPr id="11" name="TextBox 10"/>
          <p:cNvSpPr txBox="1"/>
          <p:nvPr/>
        </p:nvSpPr>
        <p:spPr>
          <a:xfrm>
            <a:off x="214282" y="214290"/>
            <a:ext cx="6429420" cy="646331"/>
          </a:xfrm>
          <a:prstGeom prst="rect">
            <a:avLst/>
          </a:prstGeom>
          <a:noFill/>
        </p:spPr>
        <p:txBody>
          <a:bodyPr wrap="square" rtlCol="0">
            <a:spAutoFit/>
          </a:bodyPr>
          <a:lstStyle/>
          <a:p>
            <a:pPr algn="just"/>
            <a:r>
              <a:rPr lang="ru-RU" b="1" dirty="0" smtClean="0">
                <a:solidFill>
                  <a:srgbClr val="002060"/>
                </a:solidFill>
              </a:rPr>
              <a:t>Можем ли мы потрогать, понюхать, увидеть, услышать время?</a:t>
            </a:r>
            <a:endParaRPr lang="ru-RU" b="1" dirty="0">
              <a:solidFill>
                <a:srgbClr val="002060"/>
              </a:solidFill>
            </a:endParaRPr>
          </a:p>
        </p:txBody>
      </p:sp>
      <p:sp>
        <p:nvSpPr>
          <p:cNvPr id="12" name="TextBox 11"/>
          <p:cNvSpPr txBox="1"/>
          <p:nvPr/>
        </p:nvSpPr>
        <p:spPr>
          <a:xfrm>
            <a:off x="357158" y="857232"/>
            <a:ext cx="8643998" cy="1015663"/>
          </a:xfrm>
          <a:prstGeom prst="rect">
            <a:avLst/>
          </a:prstGeom>
          <a:noFill/>
        </p:spPr>
        <p:txBody>
          <a:bodyPr wrap="square" rtlCol="0">
            <a:spAutoFit/>
          </a:bodyPr>
          <a:lstStyle/>
          <a:p>
            <a:pPr algn="just"/>
            <a:r>
              <a:rPr lang="ru-RU" sz="2000" b="1" dirty="0" smtClean="0">
                <a:solidFill>
                  <a:srgbClr val="C00000"/>
                </a:solidFill>
              </a:rPr>
              <a:t>нет., ведь оно абстрактно (невещественно, неконкретно, размыто). </a:t>
            </a:r>
            <a:br>
              <a:rPr lang="ru-RU" sz="2000" b="1" dirty="0" smtClean="0">
                <a:solidFill>
                  <a:srgbClr val="C00000"/>
                </a:solidFill>
              </a:rPr>
            </a:br>
            <a:r>
              <a:rPr lang="ru-RU" sz="2000" b="1" dirty="0" smtClean="0">
                <a:solidFill>
                  <a:srgbClr val="C00000"/>
                </a:solidFill>
              </a:rPr>
              <a:t>Кроме того, время движется. Причем только вперед. Некоторые даже говорят, что время течёт, утекает, убегает.</a:t>
            </a:r>
            <a:endParaRPr lang="ru-RU" sz="2000" b="1" dirty="0">
              <a:solidFill>
                <a:srgbClr val="C00000"/>
              </a:solidFill>
            </a:endParaRPr>
          </a:p>
        </p:txBody>
      </p:sp>
      <p:sp>
        <p:nvSpPr>
          <p:cNvPr id="13" name="TextBox 12"/>
          <p:cNvSpPr txBox="1"/>
          <p:nvPr/>
        </p:nvSpPr>
        <p:spPr>
          <a:xfrm>
            <a:off x="285720" y="1714488"/>
            <a:ext cx="8715436" cy="1015663"/>
          </a:xfrm>
          <a:prstGeom prst="rect">
            <a:avLst/>
          </a:prstGeom>
          <a:noFill/>
        </p:spPr>
        <p:txBody>
          <a:bodyPr wrap="square" rtlCol="0">
            <a:spAutoFit/>
          </a:bodyPr>
          <a:lstStyle/>
          <a:p>
            <a:pPr algn="just"/>
            <a:r>
              <a:rPr lang="ru-RU" sz="2000" b="1" dirty="0" smtClean="0">
                <a:solidFill>
                  <a:srgbClr val="002060"/>
                </a:solidFill>
              </a:rPr>
              <a:t>Время нельзя остановить, нельзя повернуть вспять. Даже поговорка есть такая: «Времени не воротишь». Оно движется от прошлого к будущему. А тот миг, который происходит сейчас, в данную секунду – есть настоящее.</a:t>
            </a:r>
            <a:endParaRPr lang="ru-RU" sz="2000" b="1" dirty="0">
              <a:solidFill>
                <a:srgbClr val="002060"/>
              </a:solidFill>
            </a:endParaRPr>
          </a:p>
        </p:txBody>
      </p:sp>
      <p:pic>
        <p:nvPicPr>
          <p:cNvPr id="14" name="Рисунок 13" descr="running.gif"/>
          <p:cNvPicPr>
            <a:picLocks noChangeAspect="1"/>
          </p:cNvPicPr>
          <p:nvPr/>
        </p:nvPicPr>
        <p:blipFill>
          <a:blip r:embed="rId6"/>
          <a:stretch>
            <a:fillRect/>
          </a:stretch>
        </p:blipFill>
        <p:spPr>
          <a:xfrm>
            <a:off x="2786050" y="3500438"/>
            <a:ext cx="3636939" cy="24812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1200" fill="hold">
                                          <p:stCondLst>
                                            <p:cond delay="0"/>
                                          </p:stCondLst>
                                        </p:cTn>
                                        <p:tgtEl>
                                          <p:spTgt spid="5"/>
                                        </p:tgtEl>
                                        <p:attrNameLst>
                                          <p:attrName>ppt_x</p:attrName>
                                        </p:attrNameLst>
                                      </p:cBhvr>
                                    </p:anim>
                                    <p:anim from="0" to="-1.0" calcmode="lin" valueType="num">
                                      <p:cBhvr>
                                        <p:cTn id="8" dur="400" decel="50000" autoRev="1" fill="hold">
                                          <p:stCondLst>
                                            <p:cond delay="1200"/>
                                          </p:stCondLst>
                                        </p:cTn>
                                        <p:tgtEl>
                                          <p:spTgt spid="5"/>
                                        </p:tgtEl>
                                        <p:attrNameLst>
                                          <p:attrName>xshear</p:attrName>
                                        </p:attrNameLst>
                                      </p:cBhvr>
                                    </p:anim>
                                    <p:animScale>
                                      <p:cBhvr>
                                        <p:cTn id="9" dur="400" decel="100000" autoRev="1" fill="hold">
                                          <p:stCondLst>
                                            <p:cond delay="1200"/>
                                          </p:stCondLst>
                                        </p:cTn>
                                        <p:tgtEl>
                                          <p:spTgt spid="5"/>
                                        </p:tgtEl>
                                      </p:cBhvr>
                                      <p:from x="100000" y="100000"/>
                                      <p:to x="80000" y="100000"/>
                                    </p:animScale>
                                    <p:anim by="(#ppt_h/3+#ppt_w*0.1)" calcmode="lin" valueType="num">
                                      <p:cBhvr additive="sum">
                                        <p:cTn id="10" dur="400" decel="100000" autoRev="1" fill="hold">
                                          <p:stCondLst>
                                            <p:cond delay="1200"/>
                                          </p:stCondLst>
                                        </p:cTn>
                                        <p:tgtEl>
                                          <p:spTgt spid="5"/>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from="(-#ppt_w/2)" to="(#ppt_x)" calcmode="lin" valueType="num">
                                      <p:cBhvr>
                                        <p:cTn id="13" dur="1200" fill="hold">
                                          <p:stCondLst>
                                            <p:cond delay="0"/>
                                          </p:stCondLst>
                                        </p:cTn>
                                        <p:tgtEl>
                                          <p:spTgt spid="6"/>
                                        </p:tgtEl>
                                        <p:attrNameLst>
                                          <p:attrName>ppt_x</p:attrName>
                                        </p:attrNameLst>
                                      </p:cBhvr>
                                    </p:anim>
                                    <p:anim from="0" to="-1.0" calcmode="lin" valueType="num">
                                      <p:cBhvr>
                                        <p:cTn id="14" dur="400" decel="50000" autoRev="1" fill="hold">
                                          <p:stCondLst>
                                            <p:cond delay="1200"/>
                                          </p:stCondLst>
                                        </p:cTn>
                                        <p:tgtEl>
                                          <p:spTgt spid="6"/>
                                        </p:tgtEl>
                                        <p:attrNameLst>
                                          <p:attrName>xshear</p:attrName>
                                        </p:attrNameLst>
                                      </p:cBhvr>
                                    </p:anim>
                                    <p:animScale>
                                      <p:cBhvr>
                                        <p:cTn id="15" dur="400" decel="100000" autoRev="1" fill="hold">
                                          <p:stCondLst>
                                            <p:cond delay="1200"/>
                                          </p:stCondLst>
                                        </p:cTn>
                                        <p:tgtEl>
                                          <p:spTgt spid="6"/>
                                        </p:tgtEl>
                                      </p:cBhvr>
                                      <p:from x="100000" y="100000"/>
                                      <p:to x="80000" y="100000"/>
                                    </p:animScale>
                                    <p:anim by="(#ppt_h/3+#ppt_w*0.1)" calcmode="lin" valueType="num">
                                      <p:cBhvr additive="sum">
                                        <p:cTn id="16" dur="400" decel="100000" autoRev="1" fill="hold">
                                          <p:stCondLst>
                                            <p:cond delay="1200"/>
                                          </p:stCondLst>
                                        </p:cTn>
                                        <p:tgtEl>
                                          <p:spTgt spid="6"/>
                                        </p:tgtEl>
                                        <p:attrNameLst>
                                          <p:attrName>ppt_x</p:attrName>
                                        </p:attrNameLst>
                                      </p:cBhvr>
                                    </p:anim>
                                  </p:childTnLst>
                                </p:cTn>
                              </p:par>
                              <p:par>
                                <p:cTn id="17" presetID="8"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2000"/>
                                        <p:tgtEl>
                                          <p:spTgt spid="9"/>
                                        </p:tgtEl>
                                      </p:cBhvr>
                                    </p:animEffect>
                                  </p:childTnLst>
                                </p:cTn>
                              </p:par>
                              <p:par>
                                <p:cTn id="20" presetID="8"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amond(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1"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grpId="0" nodeType="clickEffect">
                                  <p:stCondLst>
                                    <p:cond delay="0"/>
                                  </p:stCondLst>
                                  <p:childTnLst>
                                    <p:animEffect transition="out" filter="checkerboard(across)">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par>
                                <p:cTn id="33" presetID="5" presetClass="exit" presetSubtype="10" fill="hold" grpId="1" nodeType="withEffect">
                                  <p:stCondLst>
                                    <p:cond delay="0"/>
                                  </p:stCondLst>
                                  <p:childTnLst>
                                    <p:animEffect transition="out" filter="checkerboard(across)">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par>
                          <p:cTn id="36" fill="hold">
                            <p:stCondLst>
                              <p:cond delay="500"/>
                            </p:stCondLst>
                            <p:childTnLst>
                              <p:par>
                                <p:cTn id="37" presetID="3" presetClass="entr" presetSubtype="1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linds(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xit" presetSubtype="10" fill="hold" grpId="1" nodeType="clickEffect">
                                  <p:stCondLst>
                                    <p:cond delay="0"/>
                                  </p:stCondLst>
                                  <p:childTnLst>
                                    <p:animEffect transition="out" filter="checkerboard(across)">
                                      <p:cBhvr>
                                        <p:cTn id="43" dur="2000"/>
                                        <p:tgtEl>
                                          <p:spTgt spid="8"/>
                                        </p:tgtEl>
                                      </p:cBhvr>
                                    </p:animEffect>
                                    <p:set>
                                      <p:cBhvr>
                                        <p:cTn id="44" dur="1" fill="hold">
                                          <p:stCondLst>
                                            <p:cond delay="1999"/>
                                          </p:stCondLst>
                                        </p:cTn>
                                        <p:tgtEl>
                                          <p:spTgt spid="8"/>
                                        </p:tgtEl>
                                        <p:attrNameLst>
                                          <p:attrName>style.visibility</p:attrName>
                                        </p:attrNameLst>
                                      </p:cBhvr>
                                      <p:to>
                                        <p:strVal val="hidden"/>
                                      </p:to>
                                    </p:set>
                                  </p:childTnLst>
                                </p:cTn>
                              </p:par>
                              <p:par>
                                <p:cTn id="45" presetID="9" presetClass="exit" presetSubtype="0" fill="hold" nodeType="withEffect">
                                  <p:stCondLst>
                                    <p:cond delay="0"/>
                                  </p:stCondLst>
                                  <p:childTnLst>
                                    <p:animEffect transition="out" filter="dissolv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par>
                                <p:cTn id="48" presetID="9" presetClass="exit" presetSubtype="0" fill="hold" nodeType="withEffect">
                                  <p:stCondLst>
                                    <p:cond delay="0"/>
                                  </p:stCondLst>
                                  <p:childTnLst>
                                    <p:animEffect transition="out" filter="dissolv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par>
                                <p:cTn id="51" presetID="9" presetClass="exit" presetSubtype="0" fill="hold" nodeType="withEffect">
                                  <p:stCondLst>
                                    <p:cond delay="0"/>
                                  </p:stCondLst>
                                  <p:childTnLst>
                                    <p:animEffect transition="out" filter="dissolve">
                                      <p:cBhvr>
                                        <p:cTn id="52" dur="500"/>
                                        <p:tgtEl>
                                          <p:spTgt spid="6"/>
                                        </p:tgtEl>
                                      </p:cBhvr>
                                    </p:animEffect>
                                    <p:set>
                                      <p:cBhvr>
                                        <p:cTn id="53" dur="1" fill="hold">
                                          <p:stCondLst>
                                            <p:cond delay="499"/>
                                          </p:stCondLst>
                                        </p:cTn>
                                        <p:tgtEl>
                                          <p:spTgt spid="6"/>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1">
                                            <p:txEl>
                                              <p:pRg st="0" end="0"/>
                                            </p:txEl>
                                          </p:spTgt>
                                        </p:tgtEl>
                                        <p:attrNameLst>
                                          <p:attrName>style.visibility</p:attrName>
                                        </p:attrNameLst>
                                      </p:cBhvr>
                                      <p:to>
                                        <p:strVal val="visible"/>
                                      </p:to>
                                    </p:set>
                                    <p:anim calcmode="lin" valueType="num">
                                      <p:cBhvr additive="base">
                                        <p:cTn id="5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60" presetID="34" presetClass="entr" presetSubtype="0"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 from="(-#ppt_w/2)" to="(#ppt_x)" calcmode="lin" valueType="num">
                                      <p:cBhvr>
                                        <p:cTn id="62" dur="600" fill="hold">
                                          <p:stCondLst>
                                            <p:cond delay="0"/>
                                          </p:stCondLst>
                                        </p:cTn>
                                        <p:tgtEl>
                                          <p:spTgt spid="14"/>
                                        </p:tgtEl>
                                        <p:attrNameLst>
                                          <p:attrName>ppt_x</p:attrName>
                                        </p:attrNameLst>
                                      </p:cBhvr>
                                    </p:anim>
                                    <p:anim from="0" to="-1.0" calcmode="lin" valueType="num">
                                      <p:cBhvr>
                                        <p:cTn id="63" dur="200" decel="50000" autoRev="1" fill="hold">
                                          <p:stCondLst>
                                            <p:cond delay="600"/>
                                          </p:stCondLst>
                                        </p:cTn>
                                        <p:tgtEl>
                                          <p:spTgt spid="14"/>
                                        </p:tgtEl>
                                        <p:attrNameLst>
                                          <p:attrName>xshear</p:attrName>
                                        </p:attrNameLst>
                                      </p:cBhvr>
                                    </p:anim>
                                    <p:animScale>
                                      <p:cBhvr>
                                        <p:cTn id="64" dur="200" decel="100000" autoRev="1" fill="hold">
                                          <p:stCondLst>
                                            <p:cond delay="600"/>
                                          </p:stCondLst>
                                        </p:cTn>
                                        <p:tgtEl>
                                          <p:spTgt spid="14"/>
                                        </p:tgtEl>
                                      </p:cBhvr>
                                      <p:from x="100000" y="100000"/>
                                      <p:to x="80000" y="100000"/>
                                    </p:animScale>
                                    <p:anim by="(#ppt_h/3+#ppt_w*0.1)" calcmode="lin" valueType="num">
                                      <p:cBhvr additive="sum">
                                        <p:cTn id="65" dur="200" decel="100000" autoRev="1" fill="hold">
                                          <p:stCondLst>
                                            <p:cond delay="600"/>
                                          </p:stCondLst>
                                        </p:cTn>
                                        <p:tgtEl>
                                          <p:spTgt spid="14"/>
                                        </p:tgtEl>
                                        <p:attrNameLst>
                                          <p:attrName>ppt_x</p:attrName>
                                        </p:attrNameLst>
                                      </p:cBhvr>
                                    </p:anim>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2"/>
                                        </p:tgtEl>
                                        <p:attrNameLst>
                                          <p:attrName>ppt_y</p:attrName>
                                        </p:attrNameLst>
                                      </p:cBhvr>
                                      <p:tavLst>
                                        <p:tav tm="0">
                                          <p:val>
                                            <p:strVal val="#ppt_y"/>
                                          </p:val>
                                        </p:tav>
                                        <p:tav tm="100000">
                                          <p:val>
                                            <p:strVal val="#ppt_y"/>
                                          </p:val>
                                        </p:tav>
                                      </p:tavLst>
                                    </p:anim>
                                    <p:anim calcmode="lin" valueType="num">
                                      <p:cBhvr>
                                        <p:cTn id="7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34" presetClass="entr" presetSubtype="0" fill="hold" nodeType="clickEffect">
                                  <p:stCondLst>
                                    <p:cond delay="0"/>
                                  </p:stCondLst>
                                  <p:childTnLst>
                                    <p:set>
                                      <p:cBhvr>
                                        <p:cTn id="78" dur="1" fill="hold">
                                          <p:stCondLst>
                                            <p:cond delay="0"/>
                                          </p:stCondLst>
                                        </p:cTn>
                                        <p:tgtEl>
                                          <p:spTgt spid="13">
                                            <p:txEl>
                                              <p:pRg st="0" end="0"/>
                                            </p:txEl>
                                          </p:spTgt>
                                        </p:tgtEl>
                                        <p:attrNameLst>
                                          <p:attrName>style.visibility</p:attrName>
                                        </p:attrNameLst>
                                      </p:cBhvr>
                                      <p:to>
                                        <p:strVal val="visible"/>
                                      </p:to>
                                    </p:set>
                                    <p:anim from="(-#ppt_w/2)" to="(#ppt_x)" calcmode="lin" valueType="num">
                                      <p:cBhvr>
                                        <p:cTn id="79" dur="600" fill="hold">
                                          <p:stCondLst>
                                            <p:cond delay="0"/>
                                          </p:stCondLst>
                                        </p:cTn>
                                        <p:tgtEl>
                                          <p:spTgt spid="13">
                                            <p:txEl>
                                              <p:pRg st="0" end="0"/>
                                            </p:txEl>
                                          </p:spTgt>
                                        </p:tgtEl>
                                        <p:attrNameLst>
                                          <p:attrName>ppt_x</p:attrName>
                                        </p:attrNameLst>
                                      </p:cBhvr>
                                    </p:anim>
                                    <p:anim from="0" to="-1.0" calcmode="lin" valueType="num">
                                      <p:cBhvr>
                                        <p:cTn id="80" dur="200" decel="50000" autoRev="1" fill="hold">
                                          <p:stCondLst>
                                            <p:cond delay="600"/>
                                          </p:stCondLst>
                                        </p:cTn>
                                        <p:tgtEl>
                                          <p:spTgt spid="13">
                                            <p:txEl>
                                              <p:pRg st="0" end="0"/>
                                            </p:txEl>
                                          </p:spTgt>
                                        </p:tgtEl>
                                        <p:attrNameLst>
                                          <p:attrName>xshear</p:attrName>
                                        </p:attrNameLst>
                                      </p:cBhvr>
                                    </p:anim>
                                    <p:animScale>
                                      <p:cBhvr>
                                        <p:cTn id="81" dur="200" decel="100000" autoRev="1" fill="hold">
                                          <p:stCondLst>
                                            <p:cond delay="600"/>
                                          </p:stCondLst>
                                        </p:cTn>
                                        <p:tgtEl>
                                          <p:spTgt spid="13">
                                            <p:txEl>
                                              <p:pRg st="0" end="0"/>
                                            </p:txEl>
                                          </p:spTgt>
                                        </p:tgtEl>
                                      </p:cBhvr>
                                      <p:from x="100000" y="100000"/>
                                      <p:to x="80000" y="100000"/>
                                    </p:animScale>
                                    <p:anim by="(#ppt_h/3+#ppt_w*0.1)" calcmode="lin" valueType="num">
                                      <p:cBhvr additive="sum">
                                        <p:cTn id="82" dur="200" decel="100000" autoRev="1" fill="hold">
                                          <p:stCondLst>
                                            <p:cond delay="600"/>
                                          </p:stCondLst>
                                        </p:cTn>
                                        <p:tgtEl>
                                          <p:spTgt spid="13">
                                            <p:txEl>
                                              <p:pRg st="0" end="0"/>
                                            </p:txEl>
                                          </p:spTgt>
                                        </p:tgtEl>
                                        <p:attrNameLst>
                                          <p:attrName>ppt_x</p:attrName>
                                        </p:attrNameLst>
                                      </p:cBhvr>
                                    </p:anim>
                                  </p:childTnLst>
                                </p:cTn>
                              </p:par>
                              <p:par>
                                <p:cTn id="83" presetID="0" presetClass="path" presetSubtype="0" accel="50000" decel="50000" fill="hold" nodeType="withEffect">
                                  <p:stCondLst>
                                    <p:cond delay="0"/>
                                  </p:stCondLst>
                                  <p:childTnLst>
                                    <p:animMotion origin="layout" path="M -2.5E-6 1.11111E-6 C 0.02031 -0.01828 0.0217 -0.03009 0.03958 -0.02639 C 0.0526 -0.01967 0.06111 -0.00231 0.06892 0.0125 C 0.06979 0.01412 0.0658 0.01181 0.06424 0.01135 C 0.0599 -0.00023 0.06233 -0.01389 0.06979 -0.02129 C 0.07049 -0.02268 0.07049 -0.02523 0.0717 -0.02523 C 0.07535 -0.02523 0.08212 -0.02129 0.08212 -0.02129 C 0.08299 -0.02014 0.08385 -0.01852 0.0849 -0.01759 C 0.08576 -0.0169 0.08698 -0.01736 0.08785 -0.01643 C 0.09462 -0.00903 0.09635 -0.00139 0.10469 0.00116 C 0.1151 0.00047 0.1184 0.00232 0.12552 -0.0037 C 0.12778 -0.00833 0.12865 -0.01203 0.13212 -0.01504 C 0.13576 -0.02245 0.13837 -0.02291 0.14445 -0.02523 C 0.15295 -0.02268 0.1566 -0.02291 0.16042 -0.0125 C 0.16007 -0.00833 0.16181 -0.00301 0.15955 1.11111E-6 C 0.15764 0.00232 0.15278 0.00185 0.15191 -0.00139 C 0.14618 -0.02106 0.14913 -0.02106 0.15573 -0.02384 C 0.16458 -0.02176 0.16736 -0.01227 0.17361 -0.00509 C 0.17743 -0.00069 0.18212 0.00023 0.18681 0.00116 C 0.19323 0.00463 0.19965 0.00556 0.20573 1.11111E-6 C 0.21146 -0.01088 0.21597 -0.02824 0.22639 -0.03264 C 0.23698 -0.03055 0.24254 -0.02893 0.25 -0.01898 C 0.25139 -0.01365 0.25347 -0.00833 0.25573 -0.0037 C 0.25469 0.00486 0.25451 0.00972 0.24913 0.00255 C 0.24879 0.00093 0.24792 -0.00069 0.24809 -0.00254 C 0.24861 -0.00949 0.25799 -0.01574 0.26233 -0.01759 C 0.26615 -0.01389 0.27014 -0.01018 0.27361 -0.00625 C 0.27813 -0.00139 0.27899 0.00278 0.28403 0.00625 C 0.28889 0.01505 0.28767 0.01597 0.29445 0.0088 C 0.29531 0.00672 0.30191 -0.00764 0.30191 -0.01018 " pathEditMode="relative" ptsTypes="fffffffffffffffffffffffffffffA">
                                      <p:cBhvr>
                                        <p:cTn id="84" dur="5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8" grpId="0"/>
      <p:bldP spid="8" grpId="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detskie-oboi-domik-zabor.jpg"/>
          <p:cNvPicPr>
            <a:picLocks noGrp="1" noChangeAspect="1"/>
          </p:cNvPicPr>
          <p:nvPr>
            <p:ph idx="1"/>
          </p:nvPr>
        </p:nvPicPr>
        <p:blipFill>
          <a:blip r:embed="rId2"/>
          <a:stretch>
            <a:fillRect/>
          </a:stretch>
        </p:blipFill>
        <p:spPr>
          <a:xfrm>
            <a:off x="0" y="0"/>
            <a:ext cx="9144000" cy="6858000"/>
          </a:xfrm>
        </p:spPr>
      </p:pic>
      <p:sp>
        <p:nvSpPr>
          <p:cNvPr id="5" name="TextBox 4"/>
          <p:cNvSpPr txBox="1"/>
          <p:nvPr/>
        </p:nvSpPr>
        <p:spPr>
          <a:xfrm>
            <a:off x="142844" y="285728"/>
            <a:ext cx="8858312" cy="923330"/>
          </a:xfrm>
          <a:prstGeom prst="rect">
            <a:avLst/>
          </a:prstGeom>
          <a:noFill/>
        </p:spPr>
        <p:txBody>
          <a:bodyPr wrap="square" rtlCol="0">
            <a:spAutoFit/>
          </a:bodyPr>
          <a:lstStyle/>
          <a:p>
            <a:pPr algn="just"/>
            <a:r>
              <a:rPr lang="ru-RU" b="1" dirty="0" smtClean="0">
                <a:solidFill>
                  <a:srgbClr val="002060"/>
                </a:solidFill>
              </a:rPr>
              <a:t>Люди во все времена старались бережно относиться ко времени, ценили его, и учились правильно распределять. Говорят: «Часы — тянутся, дни — идут, месяцы — проходят, а годы – летят»</a:t>
            </a:r>
            <a:endParaRPr lang="ru-RU" b="1" dirty="0">
              <a:solidFill>
                <a:srgbClr val="002060"/>
              </a:solidFill>
            </a:endParaRPr>
          </a:p>
        </p:txBody>
      </p:sp>
      <p:sp>
        <p:nvSpPr>
          <p:cNvPr id="6" name="TextBox 5"/>
          <p:cNvSpPr txBox="1"/>
          <p:nvPr/>
        </p:nvSpPr>
        <p:spPr>
          <a:xfrm>
            <a:off x="142844" y="1214422"/>
            <a:ext cx="8715436" cy="369332"/>
          </a:xfrm>
          <a:prstGeom prst="rect">
            <a:avLst/>
          </a:prstGeom>
          <a:noFill/>
        </p:spPr>
        <p:txBody>
          <a:bodyPr wrap="square" rtlCol="0">
            <a:spAutoFit/>
          </a:bodyPr>
          <a:lstStyle/>
          <a:p>
            <a:pPr algn="just"/>
            <a:r>
              <a:rPr lang="ru-RU" b="1" dirty="0" smtClean="0">
                <a:solidFill>
                  <a:srgbClr val="002060"/>
                </a:solidFill>
              </a:rPr>
              <a:t>Бывает ли у вас такое чувство, что время тянется как резина? </a:t>
            </a:r>
            <a:endParaRPr lang="ru-RU" b="1" dirty="0">
              <a:solidFill>
                <a:srgbClr val="002060"/>
              </a:solidFill>
            </a:endParaRPr>
          </a:p>
        </p:txBody>
      </p:sp>
      <p:pic>
        <p:nvPicPr>
          <p:cNvPr id="7" name="Рисунок 6" descr="40386732.gif"/>
          <p:cNvPicPr>
            <a:picLocks noChangeAspect="1"/>
          </p:cNvPicPr>
          <p:nvPr/>
        </p:nvPicPr>
        <p:blipFill>
          <a:blip r:embed="rId3"/>
          <a:stretch>
            <a:fillRect/>
          </a:stretch>
        </p:blipFill>
        <p:spPr>
          <a:xfrm>
            <a:off x="4429124" y="3000372"/>
            <a:ext cx="3071834" cy="3669426"/>
          </a:xfrm>
          <a:prstGeom prst="rect">
            <a:avLst/>
          </a:prstGeom>
        </p:spPr>
      </p:pic>
      <p:sp>
        <p:nvSpPr>
          <p:cNvPr id="8" name="TextBox 7"/>
          <p:cNvSpPr txBox="1"/>
          <p:nvPr/>
        </p:nvSpPr>
        <p:spPr>
          <a:xfrm>
            <a:off x="214282" y="1714488"/>
            <a:ext cx="8643998" cy="923330"/>
          </a:xfrm>
          <a:prstGeom prst="rect">
            <a:avLst/>
          </a:prstGeom>
          <a:noFill/>
        </p:spPr>
        <p:txBody>
          <a:bodyPr wrap="square" rtlCol="0">
            <a:spAutoFit/>
          </a:bodyPr>
          <a:lstStyle/>
          <a:p>
            <a:r>
              <a:rPr lang="ru-RU" b="1" dirty="0" smtClean="0">
                <a:solidFill>
                  <a:srgbClr val="002060"/>
                </a:solidFill>
              </a:rPr>
              <a:t>Бывает, вы лежите и думаете: «Ну когда же воспитатель нас поднимет?» Можно сказать, что время тянется тогда, когда вам скучно или нечем заняться, когда мы ждем кого-то, так?! «Скучен день до вечера, коли делать нечего».</a:t>
            </a:r>
            <a:endParaRPr lang="ru-RU" dirty="0"/>
          </a:p>
        </p:txBody>
      </p:sp>
      <p:pic>
        <p:nvPicPr>
          <p:cNvPr id="9" name="Рисунок 8" descr="455315ffe9673849a72c1b7af1d2f076.gif"/>
          <p:cNvPicPr>
            <a:picLocks noChangeAspect="1"/>
          </p:cNvPicPr>
          <p:nvPr/>
        </p:nvPicPr>
        <p:blipFill>
          <a:blip r:embed="rId4"/>
          <a:stretch>
            <a:fillRect/>
          </a:stretch>
        </p:blipFill>
        <p:spPr>
          <a:xfrm flipH="1">
            <a:off x="642910" y="2857496"/>
            <a:ext cx="4000528" cy="2571768"/>
          </a:xfrm>
          <a:prstGeom prst="rect">
            <a:avLst/>
          </a:prstGeom>
        </p:spPr>
      </p:pic>
      <p:pic>
        <p:nvPicPr>
          <p:cNvPr id="10" name="Рисунок 9" descr="animatedst_CMPB9IMJ.gif"/>
          <p:cNvPicPr>
            <a:picLocks noChangeAspect="1"/>
          </p:cNvPicPr>
          <p:nvPr/>
        </p:nvPicPr>
        <p:blipFill>
          <a:blip r:embed="rId5"/>
          <a:stretch>
            <a:fillRect/>
          </a:stretch>
        </p:blipFill>
        <p:spPr>
          <a:xfrm>
            <a:off x="5000628" y="3071810"/>
            <a:ext cx="3223786" cy="3286124"/>
          </a:xfrm>
          <a:prstGeom prst="rect">
            <a:avLst/>
          </a:prstGeom>
        </p:spPr>
      </p:pic>
      <p:sp>
        <p:nvSpPr>
          <p:cNvPr id="11" name="TextBox 10"/>
          <p:cNvSpPr txBox="1"/>
          <p:nvPr/>
        </p:nvSpPr>
        <p:spPr>
          <a:xfrm>
            <a:off x="500034" y="357166"/>
            <a:ext cx="7715304" cy="646331"/>
          </a:xfrm>
          <a:prstGeom prst="rect">
            <a:avLst/>
          </a:prstGeom>
          <a:noFill/>
        </p:spPr>
        <p:txBody>
          <a:bodyPr wrap="square" rtlCol="0">
            <a:spAutoFit/>
          </a:bodyPr>
          <a:lstStyle/>
          <a:p>
            <a:pPr algn="just"/>
            <a:r>
              <a:rPr lang="ru-RU" b="1" dirty="0" smtClean="0">
                <a:solidFill>
                  <a:srgbClr val="002060"/>
                </a:solidFill>
              </a:rPr>
              <a:t>А еще в народе говорят: «Счастливые часов не наблюдают». Как это понять?</a:t>
            </a:r>
            <a:endParaRPr lang="ru-RU" b="1" dirty="0">
              <a:solidFill>
                <a:srgbClr val="002060"/>
              </a:solidFill>
            </a:endParaRPr>
          </a:p>
        </p:txBody>
      </p:sp>
      <p:sp>
        <p:nvSpPr>
          <p:cNvPr id="12" name="TextBox 11"/>
          <p:cNvSpPr txBox="1"/>
          <p:nvPr/>
        </p:nvSpPr>
        <p:spPr>
          <a:xfrm>
            <a:off x="357158" y="1214422"/>
            <a:ext cx="8286808" cy="1015663"/>
          </a:xfrm>
          <a:prstGeom prst="rect">
            <a:avLst/>
          </a:prstGeom>
          <a:noFill/>
        </p:spPr>
        <p:txBody>
          <a:bodyPr wrap="square" rtlCol="0">
            <a:spAutoFit/>
          </a:bodyPr>
          <a:lstStyle/>
          <a:p>
            <a:pPr algn="just"/>
            <a:r>
              <a:rPr lang="ru-RU" sz="2000" b="1" dirty="0" smtClean="0">
                <a:solidFill>
                  <a:srgbClr val="C00000"/>
                </a:solidFill>
              </a:rPr>
              <a:t>Правильно, когда мы заняты любимым делом, когда мы идем с родителями в зоопарк, когда гостим у бабушки в деревне – время пролетает незаметно.</a:t>
            </a:r>
            <a:endParaRPr lang="ru-RU" sz="2000" b="1" dirty="0">
              <a:solidFill>
                <a:srgbClr val="C00000"/>
              </a:solidFill>
            </a:endParaRPr>
          </a:p>
        </p:txBody>
      </p:sp>
      <p:pic>
        <p:nvPicPr>
          <p:cNvPr id="13" name="Рисунок 12" descr="________cornerofheaven1.blogspot.ro______daycare_kids_hanging_out_with_dog_hg_clr.gif"/>
          <p:cNvPicPr>
            <a:picLocks noChangeAspect="1"/>
          </p:cNvPicPr>
          <p:nvPr/>
        </p:nvPicPr>
        <p:blipFill>
          <a:blip r:embed="rId6"/>
          <a:stretch>
            <a:fillRect/>
          </a:stretch>
        </p:blipFill>
        <p:spPr>
          <a:xfrm rot="529736" flipH="1">
            <a:off x="4303417" y="3721864"/>
            <a:ext cx="4160760" cy="2823801"/>
          </a:xfrm>
          <a:prstGeom prst="rect">
            <a:avLst/>
          </a:prstGeom>
        </p:spPr>
      </p:pic>
      <p:sp>
        <p:nvSpPr>
          <p:cNvPr id="17" name="TextBox 16"/>
          <p:cNvSpPr txBox="1"/>
          <p:nvPr/>
        </p:nvSpPr>
        <p:spPr>
          <a:xfrm>
            <a:off x="500034" y="214290"/>
            <a:ext cx="8286808" cy="1200329"/>
          </a:xfrm>
          <a:prstGeom prst="rect">
            <a:avLst/>
          </a:prstGeom>
          <a:noFill/>
        </p:spPr>
        <p:txBody>
          <a:bodyPr wrap="square" rtlCol="0">
            <a:spAutoFit/>
          </a:bodyPr>
          <a:lstStyle/>
          <a:p>
            <a:pPr algn="just"/>
            <a:r>
              <a:rPr lang="ru-RU" b="1" dirty="0" smtClean="0">
                <a:solidFill>
                  <a:srgbClr val="002060"/>
                </a:solidFill>
              </a:rPr>
              <a:t>Оказывается, мы с вами с рождения имеем это чувство времени. Давайте поясню: когда вы родились, вы потихоньку привыкали кушать в определенное время, умываться по утрам, купаться по вечерам и прочее. Когда вы пошли в детский сад, вы привыкали к новому распорядку.</a:t>
            </a:r>
            <a:endParaRPr lang="ru-RU" b="1" dirty="0">
              <a:solidFill>
                <a:srgbClr val="002060"/>
              </a:solidFill>
            </a:endParaRPr>
          </a:p>
        </p:txBody>
      </p:sp>
      <p:pic>
        <p:nvPicPr>
          <p:cNvPr id="18" name="Рисунок 17" descr="10.gif"/>
          <p:cNvPicPr>
            <a:picLocks noChangeAspect="1"/>
          </p:cNvPicPr>
          <p:nvPr/>
        </p:nvPicPr>
        <p:blipFill>
          <a:blip r:embed="rId7"/>
          <a:stretch>
            <a:fillRect/>
          </a:stretch>
        </p:blipFill>
        <p:spPr>
          <a:xfrm rot="641906">
            <a:off x="6858016" y="1000108"/>
            <a:ext cx="1247775" cy="857250"/>
          </a:xfrm>
          <a:prstGeom prst="rect">
            <a:avLst/>
          </a:prstGeom>
        </p:spPr>
      </p:pic>
      <p:sp>
        <p:nvSpPr>
          <p:cNvPr id="19" name="TextBox 18"/>
          <p:cNvSpPr txBox="1"/>
          <p:nvPr/>
        </p:nvSpPr>
        <p:spPr>
          <a:xfrm>
            <a:off x="500034" y="1500174"/>
            <a:ext cx="3071834" cy="1938992"/>
          </a:xfrm>
          <a:prstGeom prst="rect">
            <a:avLst/>
          </a:prstGeom>
          <a:noFill/>
        </p:spPr>
        <p:txBody>
          <a:bodyPr wrap="square" rtlCol="0">
            <a:spAutoFit/>
          </a:bodyPr>
          <a:lstStyle/>
          <a:p>
            <a:pPr algn="just"/>
            <a:r>
              <a:rPr lang="ru-RU" sz="2000" b="1" dirty="0" smtClean="0">
                <a:solidFill>
                  <a:srgbClr val="002060"/>
                </a:solidFill>
              </a:rPr>
              <a:t>Утром зарядка, потом завтрак, потом занятия, потом игры и так далее. Становясь старше, вы уже наперед видите, что будет дальше. </a:t>
            </a:r>
            <a:endParaRPr lang="ru-RU" sz="2000" b="1" dirty="0">
              <a:solidFill>
                <a:srgbClr val="002060"/>
              </a:solidFill>
            </a:endParaRPr>
          </a:p>
        </p:txBody>
      </p:sp>
      <p:pic>
        <p:nvPicPr>
          <p:cNvPr id="20" name="Рисунок 19" descr="7fb1ef64264a874bb4db22efec09f575.png"/>
          <p:cNvPicPr>
            <a:picLocks noChangeAspect="1"/>
          </p:cNvPicPr>
          <p:nvPr/>
        </p:nvPicPr>
        <p:blipFill>
          <a:blip r:embed="rId8">
            <a:lum bright="10000"/>
          </a:blip>
          <a:stretch>
            <a:fillRect/>
          </a:stretch>
        </p:blipFill>
        <p:spPr>
          <a:xfrm>
            <a:off x="3726024" y="1785926"/>
            <a:ext cx="4884078" cy="4639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from="(-#ppt_w/2)" to="(#ppt_x)" calcmode="lin" valueType="num">
                                      <p:cBhvr>
                                        <p:cTn id="13" dur="600" fill="hold">
                                          <p:stCondLst>
                                            <p:cond delay="0"/>
                                          </p:stCondLst>
                                        </p:cTn>
                                        <p:tgtEl>
                                          <p:spTgt spid="7"/>
                                        </p:tgtEl>
                                        <p:attrNameLst>
                                          <p:attrName>ppt_x</p:attrName>
                                        </p:attrNameLst>
                                      </p:cBhvr>
                                    </p:anim>
                                    <p:anim from="0" to="-1.0" calcmode="lin" valueType="num">
                                      <p:cBhvr>
                                        <p:cTn id="14" dur="200" decel="50000" autoRev="1" fill="hold">
                                          <p:stCondLst>
                                            <p:cond delay="600"/>
                                          </p:stCondLst>
                                        </p:cTn>
                                        <p:tgtEl>
                                          <p:spTgt spid="7"/>
                                        </p:tgtEl>
                                        <p:attrNameLst>
                                          <p:attrName>xshear</p:attrName>
                                        </p:attrNameLst>
                                      </p:cBhvr>
                                    </p:anim>
                                    <p:animScale>
                                      <p:cBhvr>
                                        <p:cTn id="15" dur="200" decel="100000" autoRev="1" fill="hold">
                                          <p:stCondLst>
                                            <p:cond delay="600"/>
                                          </p:stCondLst>
                                        </p:cTn>
                                        <p:tgtEl>
                                          <p:spTgt spid="7"/>
                                        </p:tgtEl>
                                      </p:cBhvr>
                                      <p:from x="100000" y="100000"/>
                                      <p:to x="80000" y="100000"/>
                                    </p:animScale>
                                    <p:anim by="(#ppt_h/3+#ppt_w*0.1)" calcmode="lin" valueType="num">
                                      <p:cBhvr additive="sum">
                                        <p:cTn id="16" dur="200" decel="100000" autoRev="1" fill="hold">
                                          <p:stCondLst>
                                            <p:cond delay="600"/>
                                          </p:stCondLst>
                                        </p:cTn>
                                        <p:tgtEl>
                                          <p:spTgt spid="7"/>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from="(-#ppt_w/2)" to="(#ppt_x)" calcmode="lin" valueType="num">
                                      <p:cBhvr>
                                        <p:cTn id="21" dur="600" fill="hold">
                                          <p:stCondLst>
                                            <p:cond delay="0"/>
                                          </p:stCondLst>
                                        </p:cTn>
                                        <p:tgtEl>
                                          <p:spTgt spid="6"/>
                                        </p:tgtEl>
                                        <p:attrNameLst>
                                          <p:attrName>ppt_x</p:attrName>
                                        </p:attrNameLst>
                                      </p:cBhvr>
                                    </p:anim>
                                    <p:anim from="0" to="-1.0" calcmode="lin" valueType="num">
                                      <p:cBhvr>
                                        <p:cTn id="22" dur="200" decel="50000" autoRev="1" fill="hold">
                                          <p:stCondLst>
                                            <p:cond delay="600"/>
                                          </p:stCondLst>
                                        </p:cTn>
                                        <p:tgtEl>
                                          <p:spTgt spid="6"/>
                                        </p:tgtEl>
                                        <p:attrNameLst>
                                          <p:attrName>xshear</p:attrName>
                                        </p:attrNameLst>
                                      </p:cBhvr>
                                    </p:anim>
                                    <p:animScale>
                                      <p:cBhvr>
                                        <p:cTn id="23" dur="200" decel="100000" autoRev="1" fill="hold">
                                          <p:stCondLst>
                                            <p:cond delay="600"/>
                                          </p:stCondLst>
                                        </p:cTn>
                                        <p:tgtEl>
                                          <p:spTgt spid="6"/>
                                        </p:tgtEl>
                                      </p:cBhvr>
                                      <p:from x="100000" y="100000"/>
                                      <p:to x="80000" y="100000"/>
                                    </p:animScale>
                                    <p:anim by="(#ppt_h/3+#ppt_w*0.1)" calcmode="lin" valueType="num">
                                      <p:cBhvr additive="sum">
                                        <p:cTn id="24" dur="200" decel="100000" autoRev="1" fill="hold">
                                          <p:stCondLst>
                                            <p:cond delay="600"/>
                                          </p:stCondLst>
                                        </p:cTn>
                                        <p:tgtEl>
                                          <p:spTgt spid="6"/>
                                        </p:tgtEl>
                                        <p:attrNameLst>
                                          <p:attrName>ppt_x</p:attrName>
                                        </p:attrNameLst>
                                      </p:cBhvr>
                                    </p:anim>
                                  </p:childTnLst>
                                </p:cTn>
                              </p:par>
                              <p:par>
                                <p:cTn id="25" presetID="4"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par>
                                <p:cTn id="28" presetID="34"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 from="(-#ppt_w/2)" to="(#ppt_x)" calcmode="lin" valueType="num">
                                      <p:cBhvr>
                                        <p:cTn id="30" dur="600" fill="hold">
                                          <p:stCondLst>
                                            <p:cond delay="0"/>
                                          </p:stCondLst>
                                        </p:cTn>
                                        <p:tgtEl>
                                          <p:spTgt spid="10"/>
                                        </p:tgtEl>
                                        <p:attrNameLst>
                                          <p:attrName>ppt_x</p:attrName>
                                        </p:attrNameLst>
                                      </p:cBhvr>
                                    </p:anim>
                                    <p:anim from="0" to="-1.0" calcmode="lin" valueType="num">
                                      <p:cBhvr>
                                        <p:cTn id="31" dur="200" decel="50000" autoRev="1" fill="hold">
                                          <p:stCondLst>
                                            <p:cond delay="600"/>
                                          </p:stCondLst>
                                        </p:cTn>
                                        <p:tgtEl>
                                          <p:spTgt spid="10"/>
                                        </p:tgtEl>
                                        <p:attrNameLst>
                                          <p:attrName>xshear</p:attrName>
                                        </p:attrNameLst>
                                      </p:cBhvr>
                                    </p:anim>
                                    <p:animScale>
                                      <p:cBhvr>
                                        <p:cTn id="32" dur="200" decel="100000" autoRev="1" fill="hold">
                                          <p:stCondLst>
                                            <p:cond delay="600"/>
                                          </p:stCondLst>
                                        </p:cTn>
                                        <p:tgtEl>
                                          <p:spTgt spid="10"/>
                                        </p:tgtEl>
                                      </p:cBhvr>
                                      <p:from x="100000" y="100000"/>
                                      <p:to x="80000" y="100000"/>
                                    </p:animScale>
                                    <p:anim by="(#ppt_h/3+#ppt_w*0.1)" calcmode="lin" valueType="num">
                                      <p:cBhvr additive="sum">
                                        <p:cTn id="33" dur="200" decel="100000" autoRev="1" fill="hold">
                                          <p:stCondLst>
                                            <p:cond delay="600"/>
                                          </p:stCondLst>
                                        </p:cTn>
                                        <p:tgtEl>
                                          <p:spTgt spid="10"/>
                                        </p:tgtEl>
                                        <p:attrNameLst>
                                          <p:attrName>ppt_x</p:attrName>
                                        </p:attrNameLst>
                                      </p:cBhvr>
                                    </p:anim>
                                  </p:childTnLst>
                                </p:cTn>
                              </p:par>
                              <p:par>
                                <p:cTn id="34" presetID="9" presetClass="exit" presetSubtype="0" fill="hold" nodeType="withEffect">
                                  <p:stCondLst>
                                    <p:cond delay="0"/>
                                  </p:stCondLst>
                                  <p:childTnLst>
                                    <p:animEffect transition="out" filter="dissolv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4"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from="(-#ppt_w/2)" to="(#ppt_x)" calcmode="lin" valueType="num">
                                      <p:cBhvr>
                                        <p:cTn id="41" dur="600" fill="hold">
                                          <p:stCondLst>
                                            <p:cond delay="0"/>
                                          </p:stCondLst>
                                        </p:cTn>
                                        <p:tgtEl>
                                          <p:spTgt spid="8"/>
                                        </p:tgtEl>
                                        <p:attrNameLst>
                                          <p:attrName>ppt_x</p:attrName>
                                        </p:attrNameLst>
                                      </p:cBhvr>
                                    </p:anim>
                                    <p:anim from="0" to="-1.0" calcmode="lin" valueType="num">
                                      <p:cBhvr>
                                        <p:cTn id="42" dur="200" decel="50000" autoRev="1" fill="hold">
                                          <p:stCondLst>
                                            <p:cond delay="600"/>
                                          </p:stCondLst>
                                        </p:cTn>
                                        <p:tgtEl>
                                          <p:spTgt spid="8"/>
                                        </p:tgtEl>
                                        <p:attrNameLst>
                                          <p:attrName>xshear</p:attrName>
                                        </p:attrNameLst>
                                      </p:cBhvr>
                                    </p:anim>
                                    <p:animScale>
                                      <p:cBhvr>
                                        <p:cTn id="43" dur="200" decel="100000" autoRev="1" fill="hold">
                                          <p:stCondLst>
                                            <p:cond delay="600"/>
                                          </p:stCondLst>
                                        </p:cTn>
                                        <p:tgtEl>
                                          <p:spTgt spid="8"/>
                                        </p:tgtEl>
                                      </p:cBhvr>
                                      <p:from x="100000" y="100000"/>
                                      <p:to x="80000" y="100000"/>
                                    </p:animScale>
                                    <p:anim by="(#ppt_h/3+#ppt_w*0.1)" calcmode="lin" valueType="num">
                                      <p:cBhvr additive="sum">
                                        <p:cTn id="44" dur="200" decel="100000" autoRev="1" fill="hold">
                                          <p:stCondLst>
                                            <p:cond delay="600"/>
                                          </p:stCondLst>
                                        </p:cTn>
                                        <p:tgtEl>
                                          <p:spTgt spid="8"/>
                                        </p:tgtEl>
                                        <p:attrNameLst>
                                          <p:attrName>ppt_x</p:attrName>
                                        </p:attrNameLst>
                                      </p:cBhvr>
                                    </p:anim>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grpId="0" nodeType="clickEffect" nodePh="1">
                                  <p:stCondLst>
                                    <p:cond delay="0"/>
                                  </p:stCondLst>
                                  <p:endCondLst>
                                    <p:cond evt="begin" delay="0">
                                      <p:tn val="47"/>
                                    </p:cond>
                                  </p:endCondLst>
                                  <p:childTnLst>
                                    <p:animEffect transition="out" filter="dissolve">
                                      <p:cBhvr>
                                        <p:cTn id="48" dur="500"/>
                                        <p:tgtEl>
                                          <p:spTgt spid="2"/>
                                        </p:tgtEl>
                                      </p:cBhvr>
                                    </p:animEffect>
                                    <p:set>
                                      <p:cBhvr>
                                        <p:cTn id="49" dur="1" fill="hold">
                                          <p:stCondLst>
                                            <p:cond delay="499"/>
                                          </p:stCondLst>
                                        </p:cTn>
                                        <p:tgtEl>
                                          <p:spTgt spid="2"/>
                                        </p:tgtEl>
                                        <p:attrNameLst>
                                          <p:attrName>style.visibility</p:attrName>
                                        </p:attrNameLst>
                                      </p:cBhvr>
                                      <p:to>
                                        <p:strVal val="hidden"/>
                                      </p:to>
                                    </p:set>
                                  </p:childTnLst>
                                </p:cTn>
                              </p:par>
                              <p:par>
                                <p:cTn id="50" presetID="9" presetClass="exit" presetSubtype="0" fill="hold" grpId="1" nodeType="withEffect">
                                  <p:stCondLst>
                                    <p:cond delay="0"/>
                                  </p:stCondLst>
                                  <p:childTnLst>
                                    <p:animEffect transition="out" filter="dissolve">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par>
                                <p:cTn id="53" presetID="9" presetClass="exit" presetSubtype="0" fill="hold" grpId="1" nodeType="withEffect">
                                  <p:stCondLst>
                                    <p:cond delay="0"/>
                                  </p:stCondLst>
                                  <p:childTnLst>
                                    <p:animEffect transition="out" filter="dissolve">
                                      <p:cBhvr>
                                        <p:cTn id="54" dur="500"/>
                                        <p:tgtEl>
                                          <p:spTgt spid="6"/>
                                        </p:tgtEl>
                                      </p:cBhvr>
                                    </p:animEffect>
                                    <p:set>
                                      <p:cBhvr>
                                        <p:cTn id="55" dur="1" fill="hold">
                                          <p:stCondLst>
                                            <p:cond delay="499"/>
                                          </p:stCondLst>
                                        </p:cTn>
                                        <p:tgtEl>
                                          <p:spTgt spid="6"/>
                                        </p:tgtEl>
                                        <p:attrNameLst>
                                          <p:attrName>style.visibility</p:attrName>
                                        </p:attrNameLst>
                                      </p:cBhvr>
                                      <p:to>
                                        <p:strVal val="hidden"/>
                                      </p:to>
                                    </p:set>
                                  </p:childTnLst>
                                </p:cTn>
                              </p:par>
                              <p:par>
                                <p:cTn id="56" presetID="9" presetClass="exit" presetSubtype="0" fill="hold" nodeType="withEffect">
                                  <p:stCondLst>
                                    <p:cond delay="0"/>
                                  </p:stCondLst>
                                  <p:childTnLst>
                                    <p:animEffect transition="out" filter="dissolve">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par>
                                <p:cTn id="59" presetID="9" presetClass="exit" presetSubtype="0" fill="hold" grpId="1" nodeType="withEffect">
                                  <p:stCondLst>
                                    <p:cond delay="0"/>
                                  </p:stCondLst>
                                  <p:childTnLst>
                                    <p:animEffect transition="out" filter="dissolve">
                                      <p:cBhvr>
                                        <p:cTn id="60" dur="500"/>
                                        <p:tgtEl>
                                          <p:spTgt spid="8"/>
                                        </p:tgtEl>
                                      </p:cBhvr>
                                    </p:animEffect>
                                    <p:set>
                                      <p:cBhvr>
                                        <p:cTn id="61" dur="1" fill="hold">
                                          <p:stCondLst>
                                            <p:cond delay="499"/>
                                          </p:stCondLst>
                                        </p:cTn>
                                        <p:tgtEl>
                                          <p:spTgt spid="8"/>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par>
                                <p:cTn id="65" presetID="9" presetClass="exit" presetSubtype="0" fill="hold" nodeType="withEffect">
                                  <p:stCondLst>
                                    <p:cond delay="0"/>
                                  </p:stCondLst>
                                  <p:childTnLst>
                                    <p:animEffect transition="out" filter="dissolve">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4" presetClass="entr" presetSubtype="0" fill="hold" nodeType="clickEffect">
                                  <p:stCondLst>
                                    <p:cond delay="0"/>
                                  </p:stCondLst>
                                  <p:childTnLst>
                                    <p:set>
                                      <p:cBhvr>
                                        <p:cTn id="71" dur="1" fill="hold">
                                          <p:stCondLst>
                                            <p:cond delay="0"/>
                                          </p:stCondLst>
                                        </p:cTn>
                                        <p:tgtEl>
                                          <p:spTgt spid="11">
                                            <p:txEl>
                                              <p:pRg st="0" end="0"/>
                                            </p:txEl>
                                          </p:spTgt>
                                        </p:tgtEl>
                                        <p:attrNameLst>
                                          <p:attrName>style.visibility</p:attrName>
                                        </p:attrNameLst>
                                      </p:cBhvr>
                                      <p:to>
                                        <p:strVal val="visible"/>
                                      </p:to>
                                    </p:set>
                                    <p:anim from="(-#ppt_w/2)" to="(#ppt_x)" calcmode="lin" valueType="num">
                                      <p:cBhvr>
                                        <p:cTn id="72" dur="600" fill="hold">
                                          <p:stCondLst>
                                            <p:cond delay="0"/>
                                          </p:stCondLst>
                                        </p:cTn>
                                        <p:tgtEl>
                                          <p:spTgt spid="11">
                                            <p:txEl>
                                              <p:pRg st="0" end="0"/>
                                            </p:txEl>
                                          </p:spTgt>
                                        </p:tgtEl>
                                        <p:attrNameLst>
                                          <p:attrName>ppt_x</p:attrName>
                                        </p:attrNameLst>
                                      </p:cBhvr>
                                    </p:anim>
                                    <p:anim from="0" to="-1.0" calcmode="lin" valueType="num">
                                      <p:cBhvr>
                                        <p:cTn id="73" dur="200" decel="50000" autoRev="1" fill="hold">
                                          <p:stCondLst>
                                            <p:cond delay="600"/>
                                          </p:stCondLst>
                                        </p:cTn>
                                        <p:tgtEl>
                                          <p:spTgt spid="11">
                                            <p:txEl>
                                              <p:pRg st="0" end="0"/>
                                            </p:txEl>
                                          </p:spTgt>
                                        </p:tgtEl>
                                        <p:attrNameLst>
                                          <p:attrName>xshear</p:attrName>
                                        </p:attrNameLst>
                                      </p:cBhvr>
                                    </p:anim>
                                    <p:animScale>
                                      <p:cBhvr>
                                        <p:cTn id="74" dur="200" decel="100000" autoRev="1" fill="hold">
                                          <p:stCondLst>
                                            <p:cond delay="600"/>
                                          </p:stCondLst>
                                        </p:cTn>
                                        <p:tgtEl>
                                          <p:spTgt spid="11">
                                            <p:txEl>
                                              <p:pRg st="0" end="0"/>
                                            </p:txEl>
                                          </p:spTgt>
                                        </p:tgtEl>
                                      </p:cBhvr>
                                      <p:from x="100000" y="100000"/>
                                      <p:to x="80000" y="100000"/>
                                    </p:animScale>
                                    <p:anim by="(#ppt_h/3+#ppt_w*0.1)" calcmode="lin" valueType="num">
                                      <p:cBhvr additive="sum">
                                        <p:cTn id="75" dur="200" decel="100000" autoRev="1" fill="hold">
                                          <p:stCondLst>
                                            <p:cond delay="600"/>
                                          </p:stCondLst>
                                        </p:cTn>
                                        <p:tgtEl>
                                          <p:spTgt spid="11">
                                            <p:txEl>
                                              <p:pRg st="0" end="0"/>
                                            </p:txEl>
                                          </p:spTgt>
                                        </p:tgtEl>
                                        <p:attrNameLst>
                                          <p:attrName>ppt_x</p:attrName>
                                        </p:attrNameLst>
                                      </p:cBhvr>
                                    </p:anim>
                                  </p:childTnLst>
                                </p:cTn>
                              </p:par>
                            </p:childTnLst>
                          </p:cTn>
                        </p:par>
                      </p:childTnLst>
                    </p:cTn>
                  </p:par>
                  <p:par>
                    <p:cTn id="76" fill="hold">
                      <p:stCondLst>
                        <p:cond delay="indefinite"/>
                      </p:stCondLst>
                      <p:childTnLst>
                        <p:par>
                          <p:cTn id="77" fill="hold">
                            <p:stCondLst>
                              <p:cond delay="0"/>
                            </p:stCondLst>
                            <p:childTnLst>
                              <p:par>
                                <p:cTn id="78" presetID="8" presetClass="entr" presetSubtype="16" fill="hold" nodeType="clickEffect">
                                  <p:stCondLst>
                                    <p:cond delay="0"/>
                                  </p:stCondLst>
                                  <p:childTnLst>
                                    <p:set>
                                      <p:cBhvr>
                                        <p:cTn id="79" dur="1" fill="hold">
                                          <p:stCondLst>
                                            <p:cond delay="0"/>
                                          </p:stCondLst>
                                        </p:cTn>
                                        <p:tgtEl>
                                          <p:spTgt spid="12">
                                            <p:txEl>
                                              <p:pRg st="0" end="0"/>
                                            </p:txEl>
                                          </p:spTgt>
                                        </p:tgtEl>
                                        <p:attrNameLst>
                                          <p:attrName>style.visibility</p:attrName>
                                        </p:attrNameLst>
                                      </p:cBhvr>
                                      <p:to>
                                        <p:strVal val="visible"/>
                                      </p:to>
                                    </p:set>
                                    <p:animEffect transition="in" filter="diamond(in)">
                                      <p:cBhvr>
                                        <p:cTn id="80" dur="2000"/>
                                        <p:tgtEl>
                                          <p:spTgt spid="12">
                                            <p:txEl>
                                              <p:pRg st="0" end="0"/>
                                            </p:txEl>
                                          </p:spTgt>
                                        </p:tgtEl>
                                      </p:cBhvr>
                                    </p:animEffect>
                                  </p:childTnLst>
                                </p:cTn>
                              </p:par>
                              <p:par>
                                <p:cTn id="81" presetID="34" presetClass="entr" presetSubtype="0" fill="hold" nodeType="withEffect">
                                  <p:stCondLst>
                                    <p:cond delay="0"/>
                                  </p:stCondLst>
                                  <p:childTnLst>
                                    <p:set>
                                      <p:cBhvr>
                                        <p:cTn id="82" dur="1" fill="hold">
                                          <p:stCondLst>
                                            <p:cond delay="0"/>
                                          </p:stCondLst>
                                        </p:cTn>
                                        <p:tgtEl>
                                          <p:spTgt spid="13"/>
                                        </p:tgtEl>
                                        <p:attrNameLst>
                                          <p:attrName>style.visibility</p:attrName>
                                        </p:attrNameLst>
                                      </p:cBhvr>
                                      <p:to>
                                        <p:strVal val="visible"/>
                                      </p:to>
                                    </p:set>
                                    <p:anim from="(-#ppt_w/2)" to="(#ppt_x)" calcmode="lin" valueType="num">
                                      <p:cBhvr>
                                        <p:cTn id="83" dur="600" fill="hold">
                                          <p:stCondLst>
                                            <p:cond delay="0"/>
                                          </p:stCondLst>
                                        </p:cTn>
                                        <p:tgtEl>
                                          <p:spTgt spid="13"/>
                                        </p:tgtEl>
                                        <p:attrNameLst>
                                          <p:attrName>ppt_x</p:attrName>
                                        </p:attrNameLst>
                                      </p:cBhvr>
                                    </p:anim>
                                    <p:anim from="0" to="-1.0" calcmode="lin" valueType="num">
                                      <p:cBhvr>
                                        <p:cTn id="84" dur="200" decel="50000" autoRev="1" fill="hold">
                                          <p:stCondLst>
                                            <p:cond delay="600"/>
                                          </p:stCondLst>
                                        </p:cTn>
                                        <p:tgtEl>
                                          <p:spTgt spid="13"/>
                                        </p:tgtEl>
                                        <p:attrNameLst>
                                          <p:attrName>xshear</p:attrName>
                                        </p:attrNameLst>
                                      </p:cBhvr>
                                    </p:anim>
                                    <p:animScale>
                                      <p:cBhvr>
                                        <p:cTn id="85" dur="200" decel="100000" autoRev="1" fill="hold">
                                          <p:stCondLst>
                                            <p:cond delay="600"/>
                                          </p:stCondLst>
                                        </p:cTn>
                                        <p:tgtEl>
                                          <p:spTgt spid="13"/>
                                        </p:tgtEl>
                                      </p:cBhvr>
                                      <p:from x="100000" y="100000"/>
                                      <p:to x="80000" y="100000"/>
                                    </p:animScale>
                                    <p:anim by="(#ppt_h/3+#ppt_w*0.1)" calcmode="lin" valueType="num">
                                      <p:cBhvr additive="sum">
                                        <p:cTn id="86" dur="200" decel="100000" autoRev="1" fill="hold">
                                          <p:stCondLst>
                                            <p:cond delay="600"/>
                                          </p:stCondLst>
                                        </p:cTn>
                                        <p:tgtEl>
                                          <p:spTgt spid="13"/>
                                        </p:tgtEl>
                                        <p:attrNameLst>
                                          <p:attrName>ppt_x</p:attrName>
                                        </p:attrNameLst>
                                      </p:cBhvr>
                                    </p:anim>
                                  </p:childTnLst>
                                </p:cTn>
                              </p:par>
                            </p:childTnLst>
                          </p:cTn>
                        </p:par>
                      </p:childTnLst>
                    </p:cTn>
                  </p:par>
                  <p:par>
                    <p:cTn id="87" fill="hold">
                      <p:stCondLst>
                        <p:cond delay="indefinite"/>
                      </p:stCondLst>
                      <p:childTnLst>
                        <p:par>
                          <p:cTn id="88" fill="hold">
                            <p:stCondLst>
                              <p:cond delay="0"/>
                            </p:stCondLst>
                            <p:childTnLst>
                              <p:par>
                                <p:cTn id="89" presetID="3" presetClass="exit" presetSubtype="10" fill="hold" grpId="0" nodeType="clickEffect">
                                  <p:stCondLst>
                                    <p:cond delay="0"/>
                                  </p:stCondLst>
                                  <p:childTnLst>
                                    <p:animEffect transition="out" filter="blinds(horizontal)">
                                      <p:cBhvr>
                                        <p:cTn id="90" dur="500"/>
                                        <p:tgtEl>
                                          <p:spTgt spid="11">
                                            <p:txEl>
                                              <p:pRg st="0" end="0"/>
                                            </p:txEl>
                                          </p:spTgt>
                                        </p:tgtEl>
                                      </p:cBhvr>
                                    </p:animEffect>
                                    <p:set>
                                      <p:cBhvr>
                                        <p:cTn id="91" dur="1" fill="hold">
                                          <p:stCondLst>
                                            <p:cond delay="499"/>
                                          </p:stCondLst>
                                        </p:cTn>
                                        <p:tgtEl>
                                          <p:spTgt spid="11">
                                            <p:txEl>
                                              <p:pRg st="0" end="0"/>
                                            </p:txEl>
                                          </p:spTgt>
                                        </p:tgtEl>
                                        <p:attrNameLst>
                                          <p:attrName>style.visibility</p:attrName>
                                        </p:attrNameLst>
                                      </p:cBhvr>
                                      <p:to>
                                        <p:strVal val="hidden"/>
                                      </p:to>
                                    </p:set>
                                  </p:childTnLst>
                                </p:cTn>
                              </p:par>
                              <p:par>
                                <p:cTn id="92" presetID="3" presetClass="exit" presetSubtype="10" fill="hold" grpId="0" nodeType="withEffect">
                                  <p:stCondLst>
                                    <p:cond delay="0"/>
                                  </p:stCondLst>
                                  <p:childTnLst>
                                    <p:animEffect transition="out" filter="blinds(horizontal)">
                                      <p:cBhvr>
                                        <p:cTn id="93" dur="500"/>
                                        <p:tgtEl>
                                          <p:spTgt spid="12">
                                            <p:txEl>
                                              <p:pRg st="0" end="0"/>
                                            </p:txEl>
                                          </p:spTgt>
                                        </p:tgtEl>
                                      </p:cBhvr>
                                    </p:animEffect>
                                    <p:set>
                                      <p:cBhvr>
                                        <p:cTn id="94" dur="1" fill="hold">
                                          <p:stCondLst>
                                            <p:cond delay="499"/>
                                          </p:stCondLst>
                                        </p:cTn>
                                        <p:tgtEl>
                                          <p:spTgt spid="12">
                                            <p:txEl>
                                              <p:pRg st="0" end="0"/>
                                            </p:txEl>
                                          </p:spTgt>
                                        </p:tgtEl>
                                        <p:attrNameLst>
                                          <p:attrName>style.visibility</p:attrName>
                                        </p:attrNameLst>
                                      </p:cBhvr>
                                      <p:to>
                                        <p:strVal val="hidden"/>
                                      </p:to>
                                    </p:set>
                                  </p:childTnLst>
                                </p:cTn>
                              </p:par>
                              <p:par>
                                <p:cTn id="95" presetID="3" presetClass="exit" presetSubtype="10" fill="hold" nodeType="withEffect">
                                  <p:stCondLst>
                                    <p:cond delay="0"/>
                                  </p:stCondLst>
                                  <p:childTnLst>
                                    <p:animEffect transition="out" filter="blinds(horizontal)">
                                      <p:cBhvr>
                                        <p:cTn id="96" dur="500"/>
                                        <p:tgtEl>
                                          <p:spTgt spid="13"/>
                                        </p:tgtEl>
                                      </p:cBhvr>
                                    </p:animEffect>
                                    <p:set>
                                      <p:cBhvr>
                                        <p:cTn id="97" dur="1" fill="hold">
                                          <p:stCondLst>
                                            <p:cond delay="499"/>
                                          </p:stCondLst>
                                        </p:cTn>
                                        <p:tgtEl>
                                          <p:spTgt spid="13"/>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4" presetClass="entr" presetSubtype="0" fill="hold" grpId="0" nodeType="clickEffect">
                                  <p:stCondLst>
                                    <p:cond delay="0"/>
                                  </p:stCondLst>
                                  <p:childTnLst>
                                    <p:set>
                                      <p:cBhvr>
                                        <p:cTn id="101" dur="1" fill="hold">
                                          <p:stCondLst>
                                            <p:cond delay="0"/>
                                          </p:stCondLst>
                                        </p:cTn>
                                        <p:tgtEl>
                                          <p:spTgt spid="17"/>
                                        </p:tgtEl>
                                        <p:attrNameLst>
                                          <p:attrName>style.visibility</p:attrName>
                                        </p:attrNameLst>
                                      </p:cBhvr>
                                      <p:to>
                                        <p:strVal val="visible"/>
                                      </p:to>
                                    </p:set>
                                    <p:anim to="" calcmode="lin" valueType="num">
                                      <p:cBhvr>
                                        <p:cTn id="102" dur="1" fill="hold"/>
                                        <p:tgtEl>
                                          <p:spTgt spid="17"/>
                                        </p:tgtEl>
                                        <p:attrNameLst>
                                          <p:attrName/>
                                        </p:attrNameLst>
                                      </p:cBhvr>
                                    </p:anim>
                                  </p:childTnLst>
                                </p:cTn>
                              </p:par>
                              <p:par>
                                <p:cTn id="103" presetID="34" presetClass="entr" presetSubtype="0" fill="hold" nodeType="withEffect">
                                  <p:stCondLst>
                                    <p:cond delay="0"/>
                                  </p:stCondLst>
                                  <p:childTnLst>
                                    <p:set>
                                      <p:cBhvr>
                                        <p:cTn id="104" dur="1" fill="hold">
                                          <p:stCondLst>
                                            <p:cond delay="0"/>
                                          </p:stCondLst>
                                        </p:cTn>
                                        <p:tgtEl>
                                          <p:spTgt spid="18"/>
                                        </p:tgtEl>
                                        <p:attrNameLst>
                                          <p:attrName>style.visibility</p:attrName>
                                        </p:attrNameLst>
                                      </p:cBhvr>
                                      <p:to>
                                        <p:strVal val="visible"/>
                                      </p:to>
                                    </p:set>
                                    <p:anim from="(-#ppt_w/2)" to="(#ppt_x)" calcmode="lin" valueType="num">
                                      <p:cBhvr>
                                        <p:cTn id="105" dur="600" fill="hold">
                                          <p:stCondLst>
                                            <p:cond delay="0"/>
                                          </p:stCondLst>
                                        </p:cTn>
                                        <p:tgtEl>
                                          <p:spTgt spid="18"/>
                                        </p:tgtEl>
                                        <p:attrNameLst>
                                          <p:attrName>ppt_x</p:attrName>
                                        </p:attrNameLst>
                                      </p:cBhvr>
                                    </p:anim>
                                    <p:anim from="0" to="-1.0" calcmode="lin" valueType="num">
                                      <p:cBhvr>
                                        <p:cTn id="106" dur="200" decel="50000" autoRev="1" fill="hold">
                                          <p:stCondLst>
                                            <p:cond delay="600"/>
                                          </p:stCondLst>
                                        </p:cTn>
                                        <p:tgtEl>
                                          <p:spTgt spid="18"/>
                                        </p:tgtEl>
                                        <p:attrNameLst>
                                          <p:attrName>xshear</p:attrName>
                                        </p:attrNameLst>
                                      </p:cBhvr>
                                    </p:anim>
                                    <p:animScale>
                                      <p:cBhvr>
                                        <p:cTn id="107" dur="200" decel="100000" autoRev="1" fill="hold">
                                          <p:stCondLst>
                                            <p:cond delay="600"/>
                                          </p:stCondLst>
                                        </p:cTn>
                                        <p:tgtEl>
                                          <p:spTgt spid="18"/>
                                        </p:tgtEl>
                                      </p:cBhvr>
                                      <p:from x="100000" y="100000"/>
                                      <p:to x="80000" y="100000"/>
                                    </p:animScale>
                                    <p:anim by="(#ppt_h/3+#ppt_w*0.1)" calcmode="lin" valueType="num">
                                      <p:cBhvr additive="sum">
                                        <p:cTn id="108" dur="200" decel="100000" autoRev="1" fill="hold">
                                          <p:stCondLst>
                                            <p:cond delay="600"/>
                                          </p:stCondLst>
                                        </p:cTn>
                                        <p:tgtEl>
                                          <p:spTgt spid="18"/>
                                        </p:tgtEl>
                                        <p:attrNameLst>
                                          <p:attrName>ppt_x</p:attrName>
                                        </p:attrNameLst>
                                      </p:cBhvr>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19">
                                            <p:txEl>
                                              <p:pRg st="0" end="0"/>
                                            </p:txEl>
                                          </p:spTgt>
                                        </p:tgtEl>
                                        <p:attrNameLst>
                                          <p:attrName>style.visibility</p:attrName>
                                        </p:attrNameLst>
                                      </p:cBhvr>
                                      <p:to>
                                        <p:strVal val="visible"/>
                                      </p:to>
                                    </p:set>
                                    <p:anim calcmode="lin" valueType="num">
                                      <p:cBhvr additive="base">
                                        <p:cTn id="1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9" presetClass="exit" presetSubtype="0" fill="hold" nodeType="clickEffect">
                                  <p:stCondLst>
                                    <p:cond delay="0"/>
                                  </p:stCondLst>
                                  <p:childTnLst>
                                    <p:animEffect transition="out" filter="dissolve">
                                      <p:cBhvr>
                                        <p:cTn id="118" dur="500"/>
                                        <p:tgtEl>
                                          <p:spTgt spid="13"/>
                                        </p:tgtEl>
                                      </p:cBhvr>
                                    </p:animEffect>
                                    <p:set>
                                      <p:cBhvr>
                                        <p:cTn id="119" dur="1" fill="hold">
                                          <p:stCondLst>
                                            <p:cond delay="499"/>
                                          </p:stCondLst>
                                        </p:cTn>
                                        <p:tgtEl>
                                          <p:spTgt spid="13"/>
                                        </p:tgtEl>
                                        <p:attrNameLst>
                                          <p:attrName>style.visibility</p:attrName>
                                        </p:attrNameLst>
                                      </p:cBhvr>
                                      <p:to>
                                        <p:strVal val="hidden"/>
                                      </p:to>
                                    </p:set>
                                  </p:childTnLst>
                                </p:cTn>
                              </p:par>
                              <p:par>
                                <p:cTn id="120" presetID="3" presetClass="entr" presetSubtype="10" fill="hold" nodeType="with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blinds(horizontal)">
                                      <p:cBhvr>
                                        <p:cTn id="1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6" grpId="0"/>
      <p:bldP spid="6" grpId="1"/>
      <p:bldP spid="8" grpId="0"/>
      <p:bldP spid="8" grpId="1"/>
      <p:bldP spid="11" grpId="0" build="allAtOnce"/>
      <p:bldP spid="12" grpId="0" build="allAtOnce"/>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9f4626c176de4c30bce38bf514470826.jpg"/>
          <p:cNvPicPr>
            <a:picLocks noGrp="1" noChangeAspect="1"/>
          </p:cNvPicPr>
          <p:nvPr>
            <p:ph idx="1"/>
          </p:nvPr>
        </p:nvPicPr>
        <p:blipFill>
          <a:blip r:embed="rId2"/>
          <a:srcRect l="3906" r="2343"/>
          <a:stretch>
            <a:fillRect/>
          </a:stretch>
        </p:blipFill>
        <p:spPr>
          <a:xfrm>
            <a:off x="0" y="0"/>
            <a:ext cx="9144000" cy="6858000"/>
          </a:xfrm>
        </p:spPr>
      </p:pic>
      <p:sp>
        <p:nvSpPr>
          <p:cNvPr id="5" name="TextBox 4"/>
          <p:cNvSpPr txBox="1"/>
          <p:nvPr/>
        </p:nvSpPr>
        <p:spPr>
          <a:xfrm>
            <a:off x="1428728" y="571480"/>
            <a:ext cx="3071834" cy="4801314"/>
          </a:xfrm>
          <a:prstGeom prst="rect">
            <a:avLst/>
          </a:prstGeom>
          <a:noFill/>
        </p:spPr>
        <p:txBody>
          <a:bodyPr wrap="square" rtlCol="0">
            <a:spAutoFit/>
          </a:bodyPr>
          <a:lstStyle/>
          <a:p>
            <a:pPr algn="just"/>
            <a:r>
              <a:rPr lang="ru-RU" b="1" dirty="0" smtClean="0">
                <a:solidFill>
                  <a:srgbClr val="002060"/>
                </a:solidFill>
              </a:rPr>
              <a:t>Тик-так, тик-так, </a:t>
            </a:r>
            <a:br>
              <a:rPr lang="ru-RU" b="1" dirty="0" smtClean="0">
                <a:solidFill>
                  <a:srgbClr val="002060"/>
                </a:solidFill>
              </a:rPr>
            </a:br>
            <a:r>
              <a:rPr lang="ru-RU" b="1" dirty="0" smtClean="0">
                <a:solidFill>
                  <a:srgbClr val="002060"/>
                </a:solidFill>
              </a:rPr>
              <a:t>В доме кто умеет так? </a:t>
            </a:r>
            <a:br>
              <a:rPr lang="ru-RU" b="1" dirty="0" smtClean="0">
                <a:solidFill>
                  <a:srgbClr val="002060"/>
                </a:solidFill>
              </a:rPr>
            </a:br>
            <a:r>
              <a:rPr lang="ru-RU" b="1" dirty="0" smtClean="0">
                <a:solidFill>
                  <a:srgbClr val="002060"/>
                </a:solidFill>
              </a:rPr>
              <a:t>Это маятник в часах, </a:t>
            </a:r>
            <a:br>
              <a:rPr lang="ru-RU" b="1" dirty="0" smtClean="0">
                <a:solidFill>
                  <a:srgbClr val="002060"/>
                </a:solidFill>
              </a:rPr>
            </a:br>
            <a:r>
              <a:rPr lang="ru-RU" b="1" dirty="0" smtClean="0">
                <a:solidFill>
                  <a:srgbClr val="002060"/>
                </a:solidFill>
              </a:rPr>
              <a:t>Отбивает каждый такт (Наклоны </a:t>
            </a:r>
            <a:r>
              <a:rPr lang="ru-RU" b="1" dirty="0" err="1" smtClean="0">
                <a:solidFill>
                  <a:srgbClr val="002060"/>
                </a:solidFill>
              </a:rPr>
              <a:t>влево-вправо</a:t>
            </a:r>
            <a:r>
              <a:rPr lang="ru-RU" b="1" dirty="0" smtClean="0">
                <a:solidFill>
                  <a:srgbClr val="002060"/>
                </a:solidFill>
              </a:rPr>
              <a:t>.) </a:t>
            </a:r>
            <a:br>
              <a:rPr lang="ru-RU" b="1" dirty="0" smtClean="0">
                <a:solidFill>
                  <a:srgbClr val="002060"/>
                </a:solidFill>
              </a:rPr>
            </a:br>
            <a:r>
              <a:rPr lang="ru-RU" b="1" dirty="0" smtClean="0">
                <a:solidFill>
                  <a:srgbClr val="002060"/>
                </a:solidFill>
              </a:rPr>
              <a:t>А в часах сидит кукушка, </a:t>
            </a:r>
            <a:br>
              <a:rPr lang="ru-RU" b="1" dirty="0" smtClean="0">
                <a:solidFill>
                  <a:srgbClr val="002060"/>
                </a:solidFill>
              </a:rPr>
            </a:br>
            <a:r>
              <a:rPr lang="ru-RU" b="1" dirty="0" smtClean="0">
                <a:solidFill>
                  <a:srgbClr val="002060"/>
                </a:solidFill>
              </a:rPr>
              <a:t>У неё своя избушка. (Дети садятся в глубокий присед.) </a:t>
            </a:r>
            <a:br>
              <a:rPr lang="ru-RU" b="1" dirty="0" smtClean="0">
                <a:solidFill>
                  <a:srgbClr val="002060"/>
                </a:solidFill>
              </a:rPr>
            </a:br>
            <a:r>
              <a:rPr lang="ru-RU" b="1" dirty="0" smtClean="0">
                <a:solidFill>
                  <a:srgbClr val="002060"/>
                </a:solidFill>
              </a:rPr>
              <a:t>Прокукует птичка время, </a:t>
            </a:r>
            <a:br>
              <a:rPr lang="ru-RU" b="1" dirty="0" smtClean="0">
                <a:solidFill>
                  <a:srgbClr val="002060"/>
                </a:solidFill>
              </a:rPr>
            </a:br>
            <a:r>
              <a:rPr lang="ru-RU" b="1" dirty="0" smtClean="0">
                <a:solidFill>
                  <a:srgbClr val="002060"/>
                </a:solidFill>
              </a:rPr>
              <a:t>Снова спрячется за дверью, (Приседания.) </a:t>
            </a:r>
            <a:br>
              <a:rPr lang="ru-RU" b="1" dirty="0" smtClean="0">
                <a:solidFill>
                  <a:srgbClr val="002060"/>
                </a:solidFill>
              </a:rPr>
            </a:br>
            <a:r>
              <a:rPr lang="ru-RU" b="1" dirty="0" smtClean="0">
                <a:solidFill>
                  <a:srgbClr val="002060"/>
                </a:solidFill>
              </a:rPr>
              <a:t>Стрелки движутся по кругу. </a:t>
            </a:r>
            <a:br>
              <a:rPr lang="ru-RU" b="1" dirty="0" smtClean="0">
                <a:solidFill>
                  <a:srgbClr val="002060"/>
                </a:solidFill>
              </a:rPr>
            </a:br>
            <a:r>
              <a:rPr lang="ru-RU" b="1" dirty="0" smtClean="0">
                <a:solidFill>
                  <a:srgbClr val="002060"/>
                </a:solidFill>
              </a:rPr>
              <a:t>Не касаются друг друга. (Вращение туловищем вправо.) </a:t>
            </a:r>
            <a:br>
              <a:rPr lang="ru-RU" b="1" dirty="0" smtClean="0">
                <a:solidFill>
                  <a:srgbClr val="002060"/>
                </a:solidFill>
              </a:rPr>
            </a:br>
            <a:r>
              <a:rPr lang="ru-RU" b="1" dirty="0" smtClean="0">
                <a:solidFill>
                  <a:srgbClr val="002060"/>
                </a:solidFill>
              </a:rPr>
              <a:t/>
            </a:r>
            <a:br>
              <a:rPr lang="ru-RU" b="1" dirty="0" smtClean="0">
                <a:solidFill>
                  <a:srgbClr val="002060"/>
                </a:solidFill>
              </a:rPr>
            </a:br>
            <a:endParaRPr lang="ru-RU" b="1" dirty="0">
              <a:solidFill>
                <a:srgbClr val="002060"/>
              </a:solidFill>
            </a:endParaRPr>
          </a:p>
        </p:txBody>
      </p:sp>
      <p:sp>
        <p:nvSpPr>
          <p:cNvPr id="6" name="TextBox 5"/>
          <p:cNvSpPr txBox="1"/>
          <p:nvPr/>
        </p:nvSpPr>
        <p:spPr>
          <a:xfrm>
            <a:off x="4786314" y="642918"/>
            <a:ext cx="3286148" cy="3693319"/>
          </a:xfrm>
          <a:prstGeom prst="rect">
            <a:avLst/>
          </a:prstGeom>
          <a:noFill/>
        </p:spPr>
        <p:txBody>
          <a:bodyPr wrap="square" rtlCol="0">
            <a:spAutoFit/>
          </a:bodyPr>
          <a:lstStyle/>
          <a:p>
            <a:r>
              <a:rPr lang="ru-RU" b="1" dirty="0" smtClean="0">
                <a:solidFill>
                  <a:srgbClr val="002060"/>
                </a:solidFill>
              </a:rPr>
              <a:t>Повернёмся мы с тобой </a:t>
            </a:r>
            <a:br>
              <a:rPr lang="ru-RU" b="1" dirty="0" smtClean="0">
                <a:solidFill>
                  <a:srgbClr val="002060"/>
                </a:solidFill>
              </a:rPr>
            </a:br>
            <a:r>
              <a:rPr lang="ru-RU" b="1" dirty="0" smtClean="0">
                <a:solidFill>
                  <a:srgbClr val="002060"/>
                </a:solidFill>
              </a:rPr>
              <a:t>Против стрелки часовой. (Вращение туловищем влево.) </a:t>
            </a:r>
            <a:br>
              <a:rPr lang="ru-RU" b="1" dirty="0" smtClean="0">
                <a:solidFill>
                  <a:srgbClr val="002060"/>
                </a:solidFill>
              </a:rPr>
            </a:br>
            <a:r>
              <a:rPr lang="ru-RU" b="1" dirty="0" smtClean="0">
                <a:solidFill>
                  <a:srgbClr val="002060"/>
                </a:solidFill>
              </a:rPr>
              <a:t>А часы идут, идут, (Ходьба на месте.) </a:t>
            </a:r>
            <a:br>
              <a:rPr lang="ru-RU" b="1" dirty="0" smtClean="0">
                <a:solidFill>
                  <a:srgbClr val="002060"/>
                </a:solidFill>
              </a:rPr>
            </a:br>
            <a:r>
              <a:rPr lang="ru-RU" b="1" dirty="0" smtClean="0">
                <a:solidFill>
                  <a:srgbClr val="002060"/>
                </a:solidFill>
              </a:rPr>
              <a:t>Иногда вдруг отстают. (Замедление темпа ходьбы.) </a:t>
            </a:r>
            <a:br>
              <a:rPr lang="ru-RU" b="1" dirty="0" smtClean="0">
                <a:solidFill>
                  <a:srgbClr val="002060"/>
                </a:solidFill>
              </a:rPr>
            </a:br>
            <a:r>
              <a:rPr lang="ru-RU" b="1" dirty="0" smtClean="0">
                <a:solidFill>
                  <a:srgbClr val="002060"/>
                </a:solidFill>
              </a:rPr>
              <a:t>А бывает, что спешат, </a:t>
            </a:r>
            <a:br>
              <a:rPr lang="ru-RU" b="1" dirty="0" smtClean="0">
                <a:solidFill>
                  <a:srgbClr val="002060"/>
                </a:solidFill>
              </a:rPr>
            </a:br>
            <a:r>
              <a:rPr lang="ru-RU" b="1" dirty="0" smtClean="0">
                <a:solidFill>
                  <a:srgbClr val="002060"/>
                </a:solidFill>
              </a:rPr>
              <a:t>Словно убежать хотят! (Бег на месте.) </a:t>
            </a:r>
            <a:br>
              <a:rPr lang="ru-RU" b="1" dirty="0" smtClean="0">
                <a:solidFill>
                  <a:srgbClr val="002060"/>
                </a:solidFill>
              </a:rPr>
            </a:br>
            <a:r>
              <a:rPr lang="ru-RU" b="1" dirty="0" smtClean="0">
                <a:solidFill>
                  <a:srgbClr val="002060"/>
                </a:solidFill>
              </a:rPr>
              <a:t>Если их не заведут, </a:t>
            </a:r>
            <a:br>
              <a:rPr lang="ru-RU" b="1" dirty="0" smtClean="0">
                <a:solidFill>
                  <a:srgbClr val="002060"/>
                </a:solidFill>
              </a:rPr>
            </a:br>
            <a:r>
              <a:rPr lang="ru-RU" b="1" dirty="0" smtClean="0">
                <a:solidFill>
                  <a:srgbClr val="002060"/>
                </a:solidFill>
              </a:rPr>
              <a:t>То они совсем встают. (Дети останавливаются.)</a:t>
            </a:r>
            <a:endParaRPr lang="ru-RU" dirty="0"/>
          </a:p>
        </p:txBody>
      </p:sp>
      <p:pic>
        <p:nvPicPr>
          <p:cNvPr id="7" name="Рисунок 6" descr="sm218.gif"/>
          <p:cNvPicPr>
            <a:picLocks noChangeAspect="1"/>
          </p:cNvPicPr>
          <p:nvPr/>
        </p:nvPicPr>
        <p:blipFill>
          <a:blip r:embed="rId3"/>
          <a:stretch>
            <a:fillRect/>
          </a:stretch>
        </p:blipFill>
        <p:spPr>
          <a:xfrm>
            <a:off x="2571736" y="5286388"/>
            <a:ext cx="4071966" cy="7290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descr="hinh-nen-powerpoint-mam-non-19.jpeg"/>
          <p:cNvPicPr>
            <a:picLocks noChangeAspect="1"/>
          </p:cNvPicPr>
          <p:nvPr/>
        </p:nvPicPr>
        <p:blipFill>
          <a:blip r:embed="rId2">
            <a:lum bright="-10000" contrast="20000"/>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endParaRPr lang="ru-RU"/>
          </a:p>
        </p:txBody>
      </p:sp>
      <p:sp>
        <p:nvSpPr>
          <p:cNvPr id="5" name="TextBox 4"/>
          <p:cNvSpPr txBox="1"/>
          <p:nvPr/>
        </p:nvSpPr>
        <p:spPr>
          <a:xfrm>
            <a:off x="142844" y="0"/>
            <a:ext cx="8001056" cy="369332"/>
          </a:xfrm>
          <a:prstGeom prst="rect">
            <a:avLst/>
          </a:prstGeom>
          <a:noFill/>
        </p:spPr>
        <p:txBody>
          <a:bodyPr wrap="square" rtlCol="0">
            <a:spAutoFit/>
          </a:bodyPr>
          <a:lstStyle/>
          <a:p>
            <a:pPr algn="just"/>
            <a:r>
              <a:rPr lang="ru-RU" b="1" dirty="0" smtClean="0">
                <a:solidFill>
                  <a:srgbClr val="002060"/>
                </a:solidFill>
              </a:rPr>
              <a:t>А что же нам помогает определять время? Давайте перечислим:</a:t>
            </a:r>
            <a:endParaRPr lang="ru-RU" b="1" dirty="0">
              <a:solidFill>
                <a:srgbClr val="002060"/>
              </a:solidFill>
            </a:endParaRPr>
          </a:p>
        </p:txBody>
      </p:sp>
      <p:sp>
        <p:nvSpPr>
          <p:cNvPr id="6" name="TextBox 5"/>
          <p:cNvSpPr txBox="1"/>
          <p:nvPr/>
        </p:nvSpPr>
        <p:spPr>
          <a:xfrm>
            <a:off x="357158" y="714356"/>
            <a:ext cx="1285884" cy="461665"/>
          </a:xfrm>
          <a:prstGeom prst="rect">
            <a:avLst/>
          </a:prstGeom>
          <a:noFill/>
        </p:spPr>
        <p:txBody>
          <a:bodyPr wrap="square" rtlCol="0">
            <a:spAutoFit/>
          </a:bodyPr>
          <a:lstStyle/>
          <a:p>
            <a:r>
              <a:rPr lang="ru-RU" sz="2400" b="1" dirty="0" smtClean="0">
                <a:solidFill>
                  <a:srgbClr val="C00000"/>
                </a:solidFill>
              </a:rPr>
              <a:t>Часы </a:t>
            </a:r>
            <a:endParaRPr lang="ru-RU" sz="2400" b="1" dirty="0">
              <a:solidFill>
                <a:srgbClr val="C00000"/>
              </a:solidFill>
            </a:endParaRPr>
          </a:p>
        </p:txBody>
      </p:sp>
      <p:sp>
        <p:nvSpPr>
          <p:cNvPr id="7" name="TextBox 6"/>
          <p:cNvSpPr txBox="1"/>
          <p:nvPr/>
        </p:nvSpPr>
        <p:spPr>
          <a:xfrm>
            <a:off x="4500562" y="857232"/>
            <a:ext cx="2928958" cy="400110"/>
          </a:xfrm>
          <a:prstGeom prst="rect">
            <a:avLst/>
          </a:prstGeom>
          <a:noFill/>
        </p:spPr>
        <p:txBody>
          <a:bodyPr wrap="square" rtlCol="0">
            <a:spAutoFit/>
          </a:bodyPr>
          <a:lstStyle/>
          <a:p>
            <a:r>
              <a:rPr lang="ru-RU" sz="2000" b="1" dirty="0" smtClean="0">
                <a:solidFill>
                  <a:srgbClr val="C00000"/>
                </a:solidFill>
              </a:rPr>
              <a:t>Время суток</a:t>
            </a:r>
            <a:endParaRPr lang="ru-RU" sz="2000" b="1" dirty="0">
              <a:solidFill>
                <a:srgbClr val="C00000"/>
              </a:solidFill>
            </a:endParaRPr>
          </a:p>
        </p:txBody>
      </p:sp>
      <p:sp>
        <p:nvSpPr>
          <p:cNvPr id="8" name="TextBox 7"/>
          <p:cNvSpPr txBox="1"/>
          <p:nvPr/>
        </p:nvSpPr>
        <p:spPr>
          <a:xfrm>
            <a:off x="2428860" y="4714884"/>
            <a:ext cx="3000396" cy="400110"/>
          </a:xfrm>
          <a:prstGeom prst="rect">
            <a:avLst/>
          </a:prstGeom>
          <a:noFill/>
        </p:spPr>
        <p:txBody>
          <a:bodyPr wrap="square" rtlCol="0">
            <a:spAutoFit/>
          </a:bodyPr>
          <a:lstStyle/>
          <a:p>
            <a:r>
              <a:rPr lang="ru-RU" sz="2000" b="1" dirty="0" smtClean="0">
                <a:solidFill>
                  <a:srgbClr val="C00000"/>
                </a:solidFill>
              </a:rPr>
              <a:t>Дни недели</a:t>
            </a:r>
            <a:endParaRPr lang="ru-RU" sz="2000" b="1" dirty="0">
              <a:solidFill>
                <a:srgbClr val="C00000"/>
              </a:solidFill>
            </a:endParaRPr>
          </a:p>
        </p:txBody>
      </p:sp>
      <p:sp>
        <p:nvSpPr>
          <p:cNvPr id="9" name="TextBox 8"/>
          <p:cNvSpPr txBox="1"/>
          <p:nvPr/>
        </p:nvSpPr>
        <p:spPr>
          <a:xfrm>
            <a:off x="500034" y="4143380"/>
            <a:ext cx="3000396" cy="400110"/>
          </a:xfrm>
          <a:prstGeom prst="rect">
            <a:avLst/>
          </a:prstGeom>
          <a:noFill/>
        </p:spPr>
        <p:txBody>
          <a:bodyPr wrap="square" rtlCol="0">
            <a:spAutoFit/>
          </a:bodyPr>
          <a:lstStyle/>
          <a:p>
            <a:r>
              <a:rPr lang="ru-RU" sz="2000" b="1" dirty="0" smtClean="0">
                <a:solidFill>
                  <a:srgbClr val="C00000"/>
                </a:solidFill>
              </a:rPr>
              <a:t>Времена года</a:t>
            </a:r>
            <a:endParaRPr lang="ru-RU" sz="2000" b="1" dirty="0">
              <a:solidFill>
                <a:srgbClr val="C00000"/>
              </a:solidFill>
            </a:endParaRPr>
          </a:p>
        </p:txBody>
      </p:sp>
      <p:sp>
        <p:nvSpPr>
          <p:cNvPr id="10" name="TextBox 9"/>
          <p:cNvSpPr txBox="1"/>
          <p:nvPr/>
        </p:nvSpPr>
        <p:spPr>
          <a:xfrm>
            <a:off x="6286512" y="3071810"/>
            <a:ext cx="3214710" cy="400110"/>
          </a:xfrm>
          <a:prstGeom prst="rect">
            <a:avLst/>
          </a:prstGeom>
          <a:noFill/>
        </p:spPr>
        <p:txBody>
          <a:bodyPr wrap="square" rtlCol="0">
            <a:spAutoFit/>
          </a:bodyPr>
          <a:lstStyle/>
          <a:p>
            <a:r>
              <a:rPr lang="ru-RU" sz="2000" b="1" dirty="0" smtClean="0">
                <a:solidFill>
                  <a:srgbClr val="C00000"/>
                </a:solidFill>
              </a:rPr>
              <a:t>Месяцы года</a:t>
            </a:r>
            <a:endParaRPr lang="ru-RU" sz="2000" b="1" dirty="0">
              <a:solidFill>
                <a:srgbClr val="C00000"/>
              </a:solidFill>
            </a:endParaRPr>
          </a:p>
        </p:txBody>
      </p:sp>
      <p:pic>
        <p:nvPicPr>
          <p:cNvPr id="11" name="Содержимое 10" descr="graphics-alarm-clocks-948093.gif"/>
          <p:cNvPicPr>
            <a:picLocks noGrp="1" noChangeAspect="1"/>
          </p:cNvPicPr>
          <p:nvPr>
            <p:ph idx="1"/>
          </p:nvPr>
        </p:nvPicPr>
        <p:blipFill>
          <a:blip r:embed="rId3"/>
          <a:stretch>
            <a:fillRect/>
          </a:stretch>
        </p:blipFill>
        <p:spPr>
          <a:xfrm>
            <a:off x="1500166" y="357166"/>
            <a:ext cx="1219200" cy="1219200"/>
          </a:xfrm>
        </p:spPr>
      </p:pic>
      <p:pic>
        <p:nvPicPr>
          <p:cNvPr id="12" name="Рисунок 11" descr="7fb1ef64264a874bb4db22efec09f575.png"/>
          <p:cNvPicPr>
            <a:picLocks noChangeAspect="1"/>
          </p:cNvPicPr>
          <p:nvPr/>
        </p:nvPicPr>
        <p:blipFill>
          <a:blip r:embed="rId4" cstate="print">
            <a:lum bright="10000"/>
          </a:blip>
          <a:stretch>
            <a:fillRect/>
          </a:stretch>
        </p:blipFill>
        <p:spPr>
          <a:xfrm>
            <a:off x="6215074" y="285728"/>
            <a:ext cx="2428892" cy="2307447"/>
          </a:xfrm>
          <a:prstGeom prst="rect">
            <a:avLst/>
          </a:prstGeom>
        </p:spPr>
      </p:pic>
      <p:pic>
        <p:nvPicPr>
          <p:cNvPr id="13" name="Рисунок 12" descr="pic-0236980an7-175.png"/>
          <p:cNvPicPr>
            <a:picLocks noChangeAspect="1"/>
          </p:cNvPicPr>
          <p:nvPr/>
        </p:nvPicPr>
        <p:blipFill>
          <a:blip r:embed="rId5">
            <a:lum bright="-10000" contrast="30000"/>
          </a:blip>
          <a:stretch>
            <a:fillRect/>
          </a:stretch>
        </p:blipFill>
        <p:spPr>
          <a:xfrm>
            <a:off x="1571604" y="5143488"/>
            <a:ext cx="6380235" cy="1714512"/>
          </a:xfrm>
          <a:prstGeom prst="rect">
            <a:avLst/>
          </a:prstGeom>
        </p:spPr>
      </p:pic>
      <p:pic>
        <p:nvPicPr>
          <p:cNvPr id="14" name="Рисунок 13" descr="30cc12682c1e.png"/>
          <p:cNvPicPr>
            <a:picLocks noChangeAspect="1"/>
          </p:cNvPicPr>
          <p:nvPr/>
        </p:nvPicPr>
        <p:blipFill>
          <a:blip r:embed="rId6"/>
          <a:stretch>
            <a:fillRect/>
          </a:stretch>
        </p:blipFill>
        <p:spPr>
          <a:xfrm>
            <a:off x="3143240" y="1714488"/>
            <a:ext cx="2857520" cy="2857520"/>
          </a:xfrm>
          <a:prstGeom prst="rect">
            <a:avLst/>
          </a:prstGeom>
        </p:spPr>
      </p:pic>
      <p:pic>
        <p:nvPicPr>
          <p:cNvPr id="15" name="Рисунок 14" descr="id3.png"/>
          <p:cNvPicPr>
            <a:picLocks noChangeAspect="1"/>
          </p:cNvPicPr>
          <p:nvPr/>
        </p:nvPicPr>
        <p:blipFill>
          <a:blip r:embed="rId7" cstate="print"/>
          <a:stretch>
            <a:fillRect/>
          </a:stretch>
        </p:blipFill>
        <p:spPr>
          <a:xfrm>
            <a:off x="-214347" y="1571612"/>
            <a:ext cx="3227991" cy="2286016"/>
          </a:xfrm>
          <a:prstGeom prst="rect">
            <a:avLst/>
          </a:prstGeom>
        </p:spPr>
      </p:pic>
      <p:pic>
        <p:nvPicPr>
          <p:cNvPr id="17" name="Рисунок 16" descr="1300551726.gif"/>
          <p:cNvPicPr>
            <a:picLocks noChangeAspect="1"/>
          </p:cNvPicPr>
          <p:nvPr/>
        </p:nvPicPr>
        <p:blipFill>
          <a:blip r:embed="rId8"/>
          <a:stretch>
            <a:fillRect/>
          </a:stretch>
        </p:blipFill>
        <p:spPr>
          <a:xfrm>
            <a:off x="6500826" y="3714752"/>
            <a:ext cx="1143000" cy="114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to="" calcmode="lin" valueType="num">
                                      <p:cBhvr>
                                        <p:cTn id="15" dur="1" fill="hold"/>
                                        <p:tgtEl>
                                          <p:spTgt spid="11"/>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to="" calcmode="lin" valueType="num">
                                      <p:cBhvr>
                                        <p:cTn id="20" dur="1" fill="hold"/>
                                        <p:tgtEl>
                                          <p:spTgt spid="7"/>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to="" calcmode="lin" valueType="num">
                                      <p:cBhvr>
                                        <p:cTn id="23" dur="1" fill="hold"/>
                                        <p:tgtEl>
                                          <p:spTgt spid="12"/>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to="" calcmode="lin" valueType="num">
                                      <p:cBhvr>
                                        <p:cTn id="28" dur="1" fill="hold"/>
                                        <p:tgtEl>
                                          <p:spTgt spid="8"/>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to="" calcmode="lin" valueType="num">
                                      <p:cBhvr>
                                        <p:cTn id="31" dur="1" fill="hold"/>
                                        <p:tgtEl>
                                          <p:spTgt spid="13"/>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 to="" calcmode="lin" valueType="num">
                                      <p:cBhvr>
                                        <p:cTn id="36" dur="1" fill="hold"/>
                                        <p:tgtEl>
                                          <p:spTgt spid="15"/>
                                        </p:tgtEl>
                                        <p:attrNameLst>
                                          <p:attrName/>
                                        </p:attrNameLst>
                                      </p:cBhvr>
                                    </p:anim>
                                  </p:childTnLst>
                                </p:cTn>
                              </p:par>
                              <p:par>
                                <p:cTn id="37" presetID="24"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to="" calcmode="lin" valueType="num">
                                      <p:cBhvr>
                                        <p:cTn id="39" dur="1" fill="hold"/>
                                        <p:tgtEl>
                                          <p:spTgt spid="9"/>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to="" calcmode="lin" valueType="num">
                                      <p:cBhvr>
                                        <p:cTn id="44" dur="1" fill="hold"/>
                                        <p:tgtEl>
                                          <p:spTgt spid="10"/>
                                        </p:tgtEl>
                                        <p:attrNameLst>
                                          <p:attrName/>
                                        </p:attrNameLst>
                                      </p:cBhvr>
                                    </p:anim>
                                  </p:childTnLst>
                                </p:cTn>
                              </p:par>
                              <p:par>
                                <p:cTn id="45" presetID="24"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to="" calcmode="lin" valueType="num">
                                      <p:cBhvr>
                                        <p:cTn id="47" dur="1" fill="hold"/>
                                        <p:tgtEl>
                                          <p:spTgt spid="14"/>
                                        </p:tgtEl>
                                        <p:attrNameLst>
                                          <p:attrName/>
                                        </p:attrNameLst>
                                      </p:cBhvr>
                                    </p:anim>
                                  </p:childTnLst>
                                </p:cTn>
                              </p:par>
                              <p:par>
                                <p:cTn id="48" presetID="8" presetClass="entr" presetSubtype="16"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diamond(in)">
                                      <p:cBhvr>
                                        <p:cTn id="50" dur="2000"/>
                                        <p:tgtEl>
                                          <p:spTgt spid="17"/>
                                        </p:tgtEl>
                                      </p:cBhvr>
                                    </p:animEffect>
                                  </p:childTnLst>
                                </p:cTn>
                              </p:par>
                              <p:par>
                                <p:cTn id="51" presetID="9" presetClass="exit" presetSubtype="0" fill="hold" nodeType="withEffect">
                                  <p:stCondLst>
                                    <p:cond delay="0"/>
                                  </p:stCondLst>
                                  <p:childTnLst>
                                    <p:animEffect transition="out" filter="dissolve">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Рисунок 26" descr="s1200.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endParaRPr lang="ru-RU"/>
          </a:p>
        </p:txBody>
      </p:sp>
      <p:sp>
        <p:nvSpPr>
          <p:cNvPr id="9" name="TextBox 8"/>
          <p:cNvSpPr txBox="1"/>
          <p:nvPr/>
        </p:nvSpPr>
        <p:spPr>
          <a:xfrm>
            <a:off x="142844" y="142852"/>
            <a:ext cx="8572560" cy="646331"/>
          </a:xfrm>
          <a:prstGeom prst="rect">
            <a:avLst/>
          </a:prstGeom>
          <a:noFill/>
        </p:spPr>
        <p:txBody>
          <a:bodyPr wrap="square" rtlCol="0">
            <a:spAutoFit/>
          </a:bodyPr>
          <a:lstStyle/>
          <a:p>
            <a:pPr algn="just"/>
            <a:r>
              <a:rPr lang="ru-RU" b="1" dirty="0" smtClean="0">
                <a:solidFill>
                  <a:srgbClr val="002060"/>
                </a:solidFill>
              </a:rPr>
              <a:t>Раньше люди время определяли по солнцу. Солнышко вставало, и люди просыпались; солнышко садилось – ложились спать.</a:t>
            </a:r>
            <a:endParaRPr lang="ru-RU" b="1" dirty="0">
              <a:solidFill>
                <a:srgbClr val="002060"/>
              </a:solidFill>
            </a:endParaRPr>
          </a:p>
        </p:txBody>
      </p:sp>
      <p:sp>
        <p:nvSpPr>
          <p:cNvPr id="10" name="TextBox 9"/>
          <p:cNvSpPr txBox="1"/>
          <p:nvPr/>
        </p:nvSpPr>
        <p:spPr>
          <a:xfrm>
            <a:off x="285720" y="928670"/>
            <a:ext cx="8501122" cy="923330"/>
          </a:xfrm>
          <a:prstGeom prst="rect">
            <a:avLst/>
          </a:prstGeom>
          <a:noFill/>
        </p:spPr>
        <p:txBody>
          <a:bodyPr wrap="square" rtlCol="0">
            <a:spAutoFit/>
          </a:bodyPr>
          <a:lstStyle/>
          <a:p>
            <a:pPr algn="just"/>
            <a:r>
              <a:rPr lang="ru-RU" b="1" dirty="0" smtClean="0">
                <a:solidFill>
                  <a:srgbClr val="002060"/>
                </a:solidFill>
              </a:rPr>
              <a:t>Позже люди поняли, что по солнцу можно очень точно определять время. Утром и вечером тень от деревьев длиннее, чем днем. Утром с одной стороны, а вечером с другой. Человек понял это и придумал солнечные часы.</a:t>
            </a:r>
            <a:endParaRPr lang="ru-RU" b="1" dirty="0">
              <a:solidFill>
                <a:srgbClr val="002060"/>
              </a:solidFill>
            </a:endParaRPr>
          </a:p>
        </p:txBody>
      </p:sp>
      <p:pic>
        <p:nvPicPr>
          <p:cNvPr id="11" name="Содержимое 10" descr="85809057.png"/>
          <p:cNvPicPr>
            <a:picLocks noGrp="1" noChangeAspect="1"/>
          </p:cNvPicPr>
          <p:nvPr>
            <p:ph idx="1"/>
          </p:nvPr>
        </p:nvPicPr>
        <p:blipFill>
          <a:blip r:embed="rId3"/>
          <a:stretch>
            <a:fillRect/>
          </a:stretch>
        </p:blipFill>
        <p:spPr>
          <a:xfrm>
            <a:off x="2786050" y="1500174"/>
            <a:ext cx="6791597" cy="4525963"/>
          </a:xfrm>
        </p:spPr>
      </p:pic>
      <p:sp>
        <p:nvSpPr>
          <p:cNvPr id="12" name="TextBox 11"/>
          <p:cNvSpPr txBox="1"/>
          <p:nvPr/>
        </p:nvSpPr>
        <p:spPr>
          <a:xfrm>
            <a:off x="285720" y="357166"/>
            <a:ext cx="7715304" cy="369332"/>
          </a:xfrm>
          <a:prstGeom prst="rect">
            <a:avLst/>
          </a:prstGeom>
          <a:noFill/>
        </p:spPr>
        <p:txBody>
          <a:bodyPr wrap="square" rtlCol="0">
            <a:spAutoFit/>
          </a:bodyPr>
          <a:lstStyle/>
          <a:p>
            <a:pPr algn="just"/>
            <a:r>
              <a:rPr lang="ru-RU" b="1" dirty="0" smtClean="0">
                <a:solidFill>
                  <a:srgbClr val="002060"/>
                </a:solidFill>
              </a:rPr>
              <a:t>Как вы думаете, удобны были такие часы?</a:t>
            </a:r>
            <a:endParaRPr lang="ru-RU" b="1" dirty="0">
              <a:solidFill>
                <a:srgbClr val="002060"/>
              </a:solidFill>
            </a:endParaRPr>
          </a:p>
        </p:txBody>
      </p:sp>
      <p:sp>
        <p:nvSpPr>
          <p:cNvPr id="13" name="TextBox 12"/>
          <p:cNvSpPr txBox="1"/>
          <p:nvPr/>
        </p:nvSpPr>
        <p:spPr>
          <a:xfrm>
            <a:off x="428596" y="857232"/>
            <a:ext cx="8072494" cy="646331"/>
          </a:xfrm>
          <a:prstGeom prst="rect">
            <a:avLst/>
          </a:prstGeom>
          <a:noFill/>
        </p:spPr>
        <p:txBody>
          <a:bodyPr wrap="square" rtlCol="0">
            <a:spAutoFit/>
          </a:bodyPr>
          <a:lstStyle/>
          <a:p>
            <a:pPr algn="just"/>
            <a:r>
              <a:rPr lang="ru-RU" b="1" dirty="0" smtClean="0">
                <a:solidFill>
                  <a:srgbClr val="002060"/>
                </a:solidFill>
              </a:rPr>
              <a:t>Они были очень большими, нельзя взять их с собой, в дождливую погоду не было солнца.</a:t>
            </a:r>
            <a:endParaRPr lang="ru-RU" b="1" dirty="0">
              <a:solidFill>
                <a:srgbClr val="002060"/>
              </a:solidFill>
            </a:endParaRPr>
          </a:p>
        </p:txBody>
      </p:sp>
      <p:sp>
        <p:nvSpPr>
          <p:cNvPr id="14" name="TextBox 13"/>
          <p:cNvSpPr txBox="1"/>
          <p:nvPr/>
        </p:nvSpPr>
        <p:spPr>
          <a:xfrm>
            <a:off x="285720" y="1571612"/>
            <a:ext cx="8358246" cy="646331"/>
          </a:xfrm>
          <a:prstGeom prst="rect">
            <a:avLst/>
          </a:prstGeom>
          <a:noFill/>
        </p:spPr>
        <p:txBody>
          <a:bodyPr wrap="square" rtlCol="0">
            <a:spAutoFit/>
          </a:bodyPr>
          <a:lstStyle/>
          <a:p>
            <a:pPr algn="just"/>
            <a:r>
              <a:rPr lang="ru-RU" b="1" dirty="0" smtClean="0">
                <a:solidFill>
                  <a:srgbClr val="002060"/>
                </a:solidFill>
              </a:rPr>
              <a:t>После этого появились песочные часы, которые ничем не отличались от современных песочных часов.</a:t>
            </a:r>
            <a:endParaRPr lang="ru-RU" b="1" dirty="0">
              <a:solidFill>
                <a:srgbClr val="002060"/>
              </a:solidFill>
            </a:endParaRPr>
          </a:p>
        </p:txBody>
      </p:sp>
      <p:pic>
        <p:nvPicPr>
          <p:cNvPr id="15" name="Рисунок 14" descr="hourglass-clipart-sand-clock-9.png"/>
          <p:cNvPicPr>
            <a:picLocks noChangeAspect="1"/>
          </p:cNvPicPr>
          <p:nvPr/>
        </p:nvPicPr>
        <p:blipFill>
          <a:blip r:embed="rId4"/>
          <a:stretch>
            <a:fillRect/>
          </a:stretch>
        </p:blipFill>
        <p:spPr>
          <a:xfrm>
            <a:off x="5500694" y="2357430"/>
            <a:ext cx="2367508" cy="4357694"/>
          </a:xfrm>
          <a:prstGeom prst="rect">
            <a:avLst/>
          </a:prstGeom>
        </p:spPr>
      </p:pic>
      <p:pic>
        <p:nvPicPr>
          <p:cNvPr id="16" name="Рисунок 15" descr="ecMyAaaMi.gif"/>
          <p:cNvPicPr>
            <a:picLocks noChangeAspect="1"/>
          </p:cNvPicPr>
          <p:nvPr/>
        </p:nvPicPr>
        <p:blipFill>
          <a:blip r:embed="rId5"/>
          <a:stretch>
            <a:fillRect/>
          </a:stretch>
        </p:blipFill>
        <p:spPr>
          <a:xfrm>
            <a:off x="1142976" y="2500306"/>
            <a:ext cx="1905000" cy="1905000"/>
          </a:xfrm>
          <a:prstGeom prst="rect">
            <a:avLst/>
          </a:prstGeom>
        </p:spPr>
      </p:pic>
      <p:sp>
        <p:nvSpPr>
          <p:cNvPr id="17" name="TextBox 16"/>
          <p:cNvSpPr txBox="1"/>
          <p:nvPr/>
        </p:nvSpPr>
        <p:spPr>
          <a:xfrm>
            <a:off x="357158" y="428604"/>
            <a:ext cx="8143932" cy="1323439"/>
          </a:xfrm>
          <a:prstGeom prst="rect">
            <a:avLst/>
          </a:prstGeom>
          <a:noFill/>
        </p:spPr>
        <p:txBody>
          <a:bodyPr wrap="square" rtlCol="0">
            <a:spAutoFit/>
          </a:bodyPr>
          <a:lstStyle/>
          <a:p>
            <a:pPr algn="just"/>
            <a:r>
              <a:rPr lang="ru-RU" sz="2000" b="1" dirty="0" smtClean="0">
                <a:solidFill>
                  <a:srgbClr val="002060"/>
                </a:solidFill>
              </a:rPr>
              <a:t>Они могли показать, сколько прошло времени: 1 минута, 5 минут, 1 час, но только тогда, когда просыплется весь песок. Можно точно сказать, сколько прошло времени, но они тоже были не практичны – их всё время нужно переворачивать.</a:t>
            </a:r>
            <a:endParaRPr lang="ru-RU" sz="2000" b="1" dirty="0">
              <a:solidFill>
                <a:srgbClr val="002060"/>
              </a:solidFill>
            </a:endParaRPr>
          </a:p>
        </p:txBody>
      </p:sp>
      <p:sp>
        <p:nvSpPr>
          <p:cNvPr id="18" name="TextBox 17"/>
          <p:cNvSpPr txBox="1"/>
          <p:nvPr/>
        </p:nvSpPr>
        <p:spPr>
          <a:xfrm>
            <a:off x="428596" y="285728"/>
            <a:ext cx="6143668" cy="369332"/>
          </a:xfrm>
          <a:prstGeom prst="rect">
            <a:avLst/>
          </a:prstGeom>
          <a:noFill/>
        </p:spPr>
        <p:txBody>
          <a:bodyPr wrap="square" rtlCol="0">
            <a:spAutoFit/>
          </a:bodyPr>
          <a:lstStyle/>
          <a:p>
            <a:r>
              <a:rPr lang="ru-RU" b="1" dirty="0" smtClean="0">
                <a:solidFill>
                  <a:srgbClr val="002060"/>
                </a:solidFill>
              </a:rPr>
              <a:t>Затем человек придумал механизм.</a:t>
            </a:r>
            <a:endParaRPr lang="ru-RU" b="1" dirty="0">
              <a:solidFill>
                <a:srgbClr val="002060"/>
              </a:solidFill>
            </a:endParaRPr>
          </a:p>
        </p:txBody>
      </p:sp>
      <p:sp>
        <p:nvSpPr>
          <p:cNvPr id="19" name="TextBox 18"/>
          <p:cNvSpPr txBox="1"/>
          <p:nvPr/>
        </p:nvSpPr>
        <p:spPr>
          <a:xfrm>
            <a:off x="142844" y="857232"/>
            <a:ext cx="6429420" cy="400110"/>
          </a:xfrm>
          <a:prstGeom prst="rect">
            <a:avLst/>
          </a:prstGeom>
          <a:noFill/>
        </p:spPr>
        <p:txBody>
          <a:bodyPr wrap="square" rtlCol="0">
            <a:spAutoFit/>
          </a:bodyPr>
          <a:lstStyle/>
          <a:p>
            <a:pPr algn="just"/>
            <a:r>
              <a:rPr lang="ru-RU" sz="2000" b="1" dirty="0" smtClean="0">
                <a:solidFill>
                  <a:srgbClr val="C00000"/>
                </a:solidFill>
              </a:rPr>
              <a:t>- как называются часы, которые висят на стене?</a:t>
            </a:r>
            <a:endParaRPr lang="ru-RU" sz="2000" b="1" dirty="0">
              <a:solidFill>
                <a:srgbClr val="C00000"/>
              </a:solidFill>
            </a:endParaRPr>
          </a:p>
        </p:txBody>
      </p:sp>
      <p:pic>
        <p:nvPicPr>
          <p:cNvPr id="20" name="Рисунок 19" descr="200w.gif"/>
          <p:cNvPicPr>
            <a:picLocks noChangeAspect="1"/>
          </p:cNvPicPr>
          <p:nvPr/>
        </p:nvPicPr>
        <p:blipFill>
          <a:blip r:embed="rId6"/>
          <a:stretch>
            <a:fillRect/>
          </a:stretch>
        </p:blipFill>
        <p:spPr>
          <a:xfrm>
            <a:off x="6143636" y="500042"/>
            <a:ext cx="1785950" cy="3429025"/>
          </a:xfrm>
          <a:prstGeom prst="rect">
            <a:avLst/>
          </a:prstGeom>
        </p:spPr>
      </p:pic>
      <p:sp>
        <p:nvSpPr>
          <p:cNvPr id="21" name="TextBox 20"/>
          <p:cNvSpPr txBox="1"/>
          <p:nvPr/>
        </p:nvSpPr>
        <p:spPr>
          <a:xfrm>
            <a:off x="2071670" y="2357430"/>
            <a:ext cx="6429420" cy="400110"/>
          </a:xfrm>
          <a:prstGeom prst="rect">
            <a:avLst/>
          </a:prstGeom>
          <a:noFill/>
        </p:spPr>
        <p:txBody>
          <a:bodyPr wrap="square" rtlCol="0">
            <a:spAutoFit/>
          </a:bodyPr>
          <a:lstStyle/>
          <a:p>
            <a:pPr algn="just"/>
            <a:r>
              <a:rPr lang="ru-RU" sz="2000" b="1" dirty="0" smtClean="0">
                <a:solidFill>
                  <a:srgbClr val="C00000"/>
                </a:solidFill>
              </a:rPr>
              <a:t>- которые стоят на полу?</a:t>
            </a:r>
            <a:endParaRPr lang="ru-RU" sz="2000" b="1" dirty="0">
              <a:solidFill>
                <a:srgbClr val="C00000"/>
              </a:solidFill>
            </a:endParaRPr>
          </a:p>
        </p:txBody>
      </p:sp>
      <p:sp>
        <p:nvSpPr>
          <p:cNvPr id="22" name="TextBox 21"/>
          <p:cNvSpPr txBox="1"/>
          <p:nvPr/>
        </p:nvSpPr>
        <p:spPr>
          <a:xfrm>
            <a:off x="5429256" y="3857628"/>
            <a:ext cx="6429420" cy="400110"/>
          </a:xfrm>
          <a:prstGeom prst="rect">
            <a:avLst/>
          </a:prstGeom>
          <a:noFill/>
        </p:spPr>
        <p:txBody>
          <a:bodyPr wrap="square" rtlCol="0">
            <a:spAutoFit/>
          </a:bodyPr>
          <a:lstStyle/>
          <a:p>
            <a:pPr algn="just"/>
            <a:r>
              <a:rPr lang="ru-RU" sz="2000" b="1" dirty="0" smtClean="0">
                <a:solidFill>
                  <a:srgbClr val="C00000"/>
                </a:solidFill>
              </a:rPr>
              <a:t>- которые стоят на столе?</a:t>
            </a:r>
            <a:endParaRPr lang="ru-RU" sz="2000" b="1" dirty="0">
              <a:solidFill>
                <a:srgbClr val="C00000"/>
              </a:solidFill>
            </a:endParaRPr>
          </a:p>
        </p:txBody>
      </p:sp>
      <p:sp>
        <p:nvSpPr>
          <p:cNvPr id="23" name="TextBox 22"/>
          <p:cNvSpPr txBox="1"/>
          <p:nvPr/>
        </p:nvSpPr>
        <p:spPr>
          <a:xfrm>
            <a:off x="285720" y="5357826"/>
            <a:ext cx="6429420" cy="400110"/>
          </a:xfrm>
          <a:prstGeom prst="rect">
            <a:avLst/>
          </a:prstGeom>
          <a:noFill/>
        </p:spPr>
        <p:txBody>
          <a:bodyPr wrap="square" rtlCol="0">
            <a:spAutoFit/>
          </a:bodyPr>
          <a:lstStyle/>
          <a:p>
            <a:pPr algn="just"/>
            <a:r>
              <a:rPr lang="ru-RU" sz="2000" b="1" dirty="0" smtClean="0">
                <a:solidFill>
                  <a:srgbClr val="C00000"/>
                </a:solidFill>
              </a:rPr>
              <a:t>- которые человек носит на руке?</a:t>
            </a:r>
            <a:endParaRPr lang="ru-RU" sz="2000" b="1" dirty="0">
              <a:solidFill>
                <a:srgbClr val="C00000"/>
              </a:solidFill>
            </a:endParaRPr>
          </a:p>
        </p:txBody>
      </p:sp>
      <p:pic>
        <p:nvPicPr>
          <p:cNvPr id="24" name="Рисунок 23" descr="Animated_grandfather_clock_gif.gif"/>
          <p:cNvPicPr>
            <a:picLocks noChangeAspect="1"/>
          </p:cNvPicPr>
          <p:nvPr/>
        </p:nvPicPr>
        <p:blipFill>
          <a:blip r:embed="rId7"/>
          <a:stretch>
            <a:fillRect/>
          </a:stretch>
        </p:blipFill>
        <p:spPr>
          <a:xfrm>
            <a:off x="357158" y="1428737"/>
            <a:ext cx="1229539" cy="3357586"/>
          </a:xfrm>
          <a:prstGeom prst="rect">
            <a:avLst/>
          </a:prstGeom>
        </p:spPr>
      </p:pic>
      <p:pic>
        <p:nvPicPr>
          <p:cNvPr id="25" name="Рисунок 24" descr="26252144.gif"/>
          <p:cNvPicPr>
            <a:picLocks noChangeAspect="1"/>
          </p:cNvPicPr>
          <p:nvPr/>
        </p:nvPicPr>
        <p:blipFill>
          <a:blip r:embed="rId8"/>
          <a:stretch>
            <a:fillRect/>
          </a:stretch>
        </p:blipFill>
        <p:spPr>
          <a:xfrm>
            <a:off x="2714612" y="2928934"/>
            <a:ext cx="2735055" cy="2357454"/>
          </a:xfrm>
          <a:prstGeom prst="rect">
            <a:avLst/>
          </a:prstGeom>
        </p:spPr>
      </p:pic>
      <p:pic>
        <p:nvPicPr>
          <p:cNvPr id="26" name="Рисунок 25" descr="watch-clipart-w-be-for-14.png"/>
          <p:cNvPicPr>
            <a:picLocks noChangeAspect="1"/>
          </p:cNvPicPr>
          <p:nvPr/>
        </p:nvPicPr>
        <p:blipFill>
          <a:blip r:embed="rId9"/>
          <a:srcRect b="10625"/>
          <a:stretch>
            <a:fillRect/>
          </a:stretch>
        </p:blipFill>
        <p:spPr>
          <a:xfrm>
            <a:off x="4286248" y="4286256"/>
            <a:ext cx="4007998" cy="2388106"/>
          </a:xfrm>
          <a:prstGeom prst="rect">
            <a:avLst/>
          </a:prstGeom>
        </p:spPr>
      </p:pic>
      <p:pic>
        <p:nvPicPr>
          <p:cNvPr id="28" name="Рисунок 27" descr="unbelievable-images-of-animated-owls-2-owl-family.png"/>
          <p:cNvPicPr>
            <a:picLocks noChangeAspect="1"/>
          </p:cNvPicPr>
          <p:nvPr/>
        </p:nvPicPr>
        <p:blipFill>
          <a:blip r:embed="rId10" cstate="print"/>
          <a:stretch>
            <a:fillRect/>
          </a:stretch>
        </p:blipFill>
        <p:spPr>
          <a:xfrm>
            <a:off x="785786" y="5679862"/>
            <a:ext cx="2214546" cy="11781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from="(-#ppt_w/2)" to="(#ppt_x)" calcmode="lin" valueType="num">
                                      <p:cBhvr>
                                        <p:cTn id="7" dur="600" fill="hold">
                                          <p:stCondLst>
                                            <p:cond delay="0"/>
                                          </p:stCondLst>
                                        </p:cTn>
                                        <p:tgtEl>
                                          <p:spTgt spid="9"/>
                                        </p:tgtEl>
                                        <p:attrNameLst>
                                          <p:attrName>ppt_x</p:attrName>
                                        </p:attrNameLst>
                                      </p:cBhvr>
                                    </p:anim>
                                    <p:anim from="0" to="-1.0" calcmode="lin" valueType="num">
                                      <p:cBhvr>
                                        <p:cTn id="8" dur="200" decel="50000" autoRev="1" fill="hold">
                                          <p:stCondLst>
                                            <p:cond delay="600"/>
                                          </p:stCondLst>
                                        </p:cTn>
                                        <p:tgtEl>
                                          <p:spTgt spid="9"/>
                                        </p:tgtEl>
                                        <p:attrNameLst>
                                          <p:attrName>xshear</p:attrName>
                                        </p:attrNameLst>
                                      </p:cBhvr>
                                    </p:anim>
                                    <p:animScale>
                                      <p:cBhvr>
                                        <p:cTn id="9" dur="200" decel="100000" autoRev="1" fill="hold">
                                          <p:stCondLst>
                                            <p:cond delay="600"/>
                                          </p:stCondLst>
                                        </p:cTn>
                                        <p:tgtEl>
                                          <p:spTgt spid="9"/>
                                        </p:tgtEl>
                                      </p:cBhvr>
                                      <p:from x="100000" y="100000"/>
                                      <p:to x="80000" y="100000"/>
                                    </p:animScale>
                                    <p:anim by="(#ppt_h/3+#ppt_w*0.1)" calcmode="lin" valueType="num">
                                      <p:cBhvr additive="sum">
                                        <p:cTn id="10" dur="200" decel="100000" autoRev="1" fill="hold">
                                          <p:stCondLst>
                                            <p:cond delay="600"/>
                                          </p:stCondLst>
                                        </p:cTn>
                                        <p:tgtEl>
                                          <p:spTgt spid="9"/>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from="(-#ppt_w/2)" to="(#ppt_x)" calcmode="lin" valueType="num">
                                      <p:cBhvr>
                                        <p:cTn id="15" dur="600" fill="hold">
                                          <p:stCondLst>
                                            <p:cond delay="0"/>
                                          </p:stCondLst>
                                        </p:cTn>
                                        <p:tgtEl>
                                          <p:spTgt spid="10"/>
                                        </p:tgtEl>
                                        <p:attrNameLst>
                                          <p:attrName>ppt_x</p:attrName>
                                        </p:attrNameLst>
                                      </p:cBhvr>
                                    </p:anim>
                                    <p:anim from="0" to="-1.0" calcmode="lin" valueType="num">
                                      <p:cBhvr>
                                        <p:cTn id="16" dur="200" decel="50000" autoRev="1" fill="hold">
                                          <p:stCondLst>
                                            <p:cond delay="600"/>
                                          </p:stCondLst>
                                        </p:cTn>
                                        <p:tgtEl>
                                          <p:spTgt spid="10"/>
                                        </p:tgtEl>
                                        <p:attrNameLst>
                                          <p:attrName>xshear</p:attrName>
                                        </p:attrNameLst>
                                      </p:cBhvr>
                                    </p:anim>
                                    <p:animScale>
                                      <p:cBhvr>
                                        <p:cTn id="17" dur="200" decel="100000" autoRev="1" fill="hold">
                                          <p:stCondLst>
                                            <p:cond delay="600"/>
                                          </p:stCondLst>
                                        </p:cTn>
                                        <p:tgtEl>
                                          <p:spTgt spid="10"/>
                                        </p:tgtEl>
                                      </p:cBhvr>
                                      <p:from x="100000" y="100000"/>
                                      <p:to x="80000" y="100000"/>
                                    </p:animScale>
                                    <p:anim by="(#ppt_h/3+#ppt_w*0.1)" calcmode="lin" valueType="num">
                                      <p:cBhvr additive="sum">
                                        <p:cTn id="18" dur="200" decel="100000" autoRev="1" fill="hold">
                                          <p:stCondLst>
                                            <p:cond delay="600"/>
                                          </p:stCondLst>
                                        </p:cTn>
                                        <p:tgtEl>
                                          <p:spTgt spid="10"/>
                                        </p:tgtEl>
                                        <p:attrNameLst>
                                          <p:attrName>ppt_x</p:attrName>
                                        </p:attrNameLst>
                                      </p:cBhvr>
                                    </p:anim>
                                  </p:childTnLst>
                                </p:cTn>
                              </p:par>
                              <p:par>
                                <p:cTn id="19" presetID="34"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from="(-#ppt_w/2)" to="(#ppt_x)" calcmode="lin" valueType="num">
                                      <p:cBhvr>
                                        <p:cTn id="21" dur="600" fill="hold">
                                          <p:stCondLst>
                                            <p:cond delay="0"/>
                                          </p:stCondLst>
                                        </p:cTn>
                                        <p:tgtEl>
                                          <p:spTgt spid="11"/>
                                        </p:tgtEl>
                                        <p:attrNameLst>
                                          <p:attrName>ppt_x</p:attrName>
                                        </p:attrNameLst>
                                      </p:cBhvr>
                                    </p:anim>
                                    <p:anim from="0" to="-1.0" calcmode="lin" valueType="num">
                                      <p:cBhvr>
                                        <p:cTn id="22" dur="200" decel="50000" autoRev="1" fill="hold">
                                          <p:stCondLst>
                                            <p:cond delay="600"/>
                                          </p:stCondLst>
                                        </p:cTn>
                                        <p:tgtEl>
                                          <p:spTgt spid="11"/>
                                        </p:tgtEl>
                                        <p:attrNameLst>
                                          <p:attrName>xshear</p:attrName>
                                        </p:attrNameLst>
                                      </p:cBhvr>
                                    </p:anim>
                                    <p:animScale>
                                      <p:cBhvr>
                                        <p:cTn id="23" dur="200" decel="100000" autoRev="1" fill="hold">
                                          <p:stCondLst>
                                            <p:cond delay="600"/>
                                          </p:stCondLst>
                                        </p:cTn>
                                        <p:tgtEl>
                                          <p:spTgt spid="11"/>
                                        </p:tgtEl>
                                      </p:cBhvr>
                                      <p:from x="100000" y="100000"/>
                                      <p:to x="80000" y="100000"/>
                                    </p:animScale>
                                    <p:anim by="(#ppt_h/3+#ppt_w*0.1)" calcmode="lin" valueType="num">
                                      <p:cBhvr additive="sum">
                                        <p:cTn id="24" dur="200" decel="100000" autoRev="1" fill="hold">
                                          <p:stCondLst>
                                            <p:cond delay="600"/>
                                          </p:stCondLst>
                                        </p:cTn>
                                        <p:tgtEl>
                                          <p:spTgt spid="11"/>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1" nodeType="clickEffect">
                                  <p:stCondLst>
                                    <p:cond delay="0"/>
                                  </p:stCondLst>
                                  <p:childTnLst>
                                    <p:animEffect transition="out" filter="dissolv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9" presetClass="exit" presetSubtype="0" fill="hold" grpId="1" nodeType="withEffect">
                                  <p:stCondLst>
                                    <p:cond delay="0"/>
                                  </p:stCondLst>
                                  <p:childTnLst>
                                    <p:animEffect transition="out" filter="dissolv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amond(in)">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checkerboard(across)">
                                      <p:cBhvr>
                                        <p:cTn id="42" dur="500"/>
                                        <p:tgtEl>
                                          <p:spTgt spid="13">
                                            <p:txEl>
                                              <p:pRg st="0" end="0"/>
                                            </p:txEl>
                                          </p:spTgt>
                                        </p:tgtEl>
                                      </p:cBhvr>
                                    </p:animEffect>
                                  </p:childTnLst>
                                </p:cTn>
                              </p:par>
                              <p:par>
                                <p:cTn id="43" presetID="24"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to="" calcmode="lin" valueType="num">
                                      <p:cBhvr>
                                        <p:cTn id="45" dur="1" fill="hold"/>
                                        <p:tgtEl>
                                          <p:spTgt spid="14"/>
                                        </p:tgtEl>
                                        <p:attrNameLst>
                                          <p:attrName/>
                                        </p:attrNameLst>
                                      </p:cBhvr>
                                    </p:anim>
                                  </p:childTnLst>
                                </p:cTn>
                              </p:par>
                            </p:childTnLst>
                          </p:cTn>
                        </p:par>
                        <p:par>
                          <p:cTn id="46" fill="hold">
                            <p:stCondLst>
                              <p:cond delay="500"/>
                            </p:stCondLst>
                            <p:childTnLst>
                              <p:par>
                                <p:cTn id="47" presetID="3" presetClass="exit" presetSubtype="10" fill="hold" nodeType="afterEffect">
                                  <p:stCondLst>
                                    <p:cond delay="0"/>
                                  </p:stCondLst>
                                  <p:childTnLst>
                                    <p:animEffect transition="out" filter="blinds(horizontal)">
                                      <p:cBhvr>
                                        <p:cTn id="48" dur="2000"/>
                                        <p:tgtEl>
                                          <p:spTgt spid="11"/>
                                        </p:tgtEl>
                                      </p:cBhvr>
                                    </p:animEffect>
                                    <p:set>
                                      <p:cBhvr>
                                        <p:cTn id="49" dur="1" fill="hold">
                                          <p:stCondLst>
                                            <p:cond delay="1999"/>
                                          </p:stCondLst>
                                        </p:cTn>
                                        <p:tgtEl>
                                          <p:spTgt spid="11"/>
                                        </p:tgtEl>
                                        <p:attrNameLst>
                                          <p:attrName>style.visibility</p:attrName>
                                        </p:attrNameLst>
                                      </p:cBhvr>
                                      <p:to>
                                        <p:strVal val="hidden"/>
                                      </p:to>
                                    </p:set>
                                  </p:childTnLst>
                                </p:cTn>
                              </p:par>
                              <p:par>
                                <p:cTn id="50" presetID="24"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 to="" calcmode="lin" valueType="num">
                                      <p:cBhvr>
                                        <p:cTn id="52" dur="1" fill="hold"/>
                                        <p:tgtEl>
                                          <p:spTgt spid="15"/>
                                        </p:tgtEl>
                                        <p:attrNameLst>
                                          <p:attrName/>
                                        </p:attrNameLst>
                                      </p:cBhvr>
                                    </p:anim>
                                  </p:childTnLst>
                                </p:cTn>
                              </p:par>
                              <p:par>
                                <p:cTn id="53" presetID="24"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 to="" calcmode="lin" valueType="num">
                                      <p:cBhvr>
                                        <p:cTn id="55" dur="1" fill="hold"/>
                                        <p:tgtEl>
                                          <p:spTgt spid="16"/>
                                        </p:tgtEl>
                                        <p:attrNameLst>
                                          <p:attrName/>
                                        </p:attrNameLst>
                                      </p:cBhvr>
                                    </p:anim>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0" nodeType="clickEffect">
                                  <p:stCondLst>
                                    <p:cond delay="0"/>
                                  </p:stCondLst>
                                  <p:childTnLst>
                                    <p:anim calcmode="lin" valueType="num">
                                      <p:cBhvr additive="base">
                                        <p:cTn id="59" dur="500"/>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60" dur="500"/>
                                        <p:tgtEl>
                                          <p:spTgt spid="13">
                                            <p:txEl>
                                              <p:pRg st="0" end="0"/>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13">
                                            <p:txEl>
                                              <p:pRg st="0" end="0"/>
                                            </p:txEl>
                                          </p:spTgt>
                                        </p:tgtEl>
                                        <p:attrNameLst>
                                          <p:attrName>style.visibility</p:attrName>
                                        </p:attrNameLst>
                                      </p:cBhvr>
                                      <p:to>
                                        <p:strVal val="hidden"/>
                                      </p:to>
                                    </p:set>
                                  </p:childTnLst>
                                </p:cTn>
                              </p:par>
                              <p:par>
                                <p:cTn id="62" presetID="2" presetClass="exit" presetSubtype="4" fill="hold" grpId="1" nodeType="withEffect">
                                  <p:stCondLst>
                                    <p:cond delay="0"/>
                                  </p:stCondLst>
                                  <p:childTnLst>
                                    <p:anim calcmode="lin" valueType="num">
                                      <p:cBhvr additive="base">
                                        <p:cTn id="63" dur="500"/>
                                        <p:tgtEl>
                                          <p:spTgt spid="12"/>
                                        </p:tgtEl>
                                        <p:attrNameLst>
                                          <p:attrName>ppt_x</p:attrName>
                                        </p:attrNameLst>
                                      </p:cBhvr>
                                      <p:tavLst>
                                        <p:tav tm="0">
                                          <p:val>
                                            <p:strVal val="ppt_x"/>
                                          </p:val>
                                        </p:tav>
                                        <p:tav tm="100000">
                                          <p:val>
                                            <p:strVal val="ppt_x"/>
                                          </p:val>
                                        </p:tav>
                                      </p:tavLst>
                                    </p:anim>
                                    <p:anim calcmode="lin" valueType="num">
                                      <p:cBhvr additive="base">
                                        <p:cTn id="64" dur="500"/>
                                        <p:tgtEl>
                                          <p:spTgt spid="12"/>
                                        </p:tgtEl>
                                        <p:attrNameLst>
                                          <p:attrName>ppt_y</p:attrName>
                                        </p:attrNameLst>
                                      </p:cBhvr>
                                      <p:tavLst>
                                        <p:tav tm="0">
                                          <p:val>
                                            <p:strVal val="ppt_y"/>
                                          </p:val>
                                        </p:tav>
                                        <p:tav tm="100000">
                                          <p:val>
                                            <p:strVal val="1+ppt_h/2"/>
                                          </p:val>
                                        </p:tav>
                                      </p:tavLst>
                                    </p:anim>
                                    <p:set>
                                      <p:cBhvr>
                                        <p:cTn id="65" dur="1" fill="hold">
                                          <p:stCondLst>
                                            <p:cond delay="499"/>
                                          </p:stCondLst>
                                        </p:cTn>
                                        <p:tgtEl>
                                          <p:spTgt spid="12"/>
                                        </p:tgtEl>
                                        <p:attrNameLst>
                                          <p:attrName>style.visibility</p:attrName>
                                        </p:attrNameLst>
                                      </p:cBhvr>
                                      <p:to>
                                        <p:strVal val="hidden"/>
                                      </p:to>
                                    </p:set>
                                  </p:childTnLst>
                                </p:cTn>
                              </p:par>
                              <p:par>
                                <p:cTn id="66" presetID="2" presetClass="exit" presetSubtype="4" fill="hold" grpId="2" nodeType="withEffect">
                                  <p:stCondLst>
                                    <p:cond delay="0"/>
                                  </p:stCondLst>
                                  <p:childTnLst>
                                    <p:anim calcmode="lin" valueType="num">
                                      <p:cBhvr additive="base">
                                        <p:cTn id="67" dur="500"/>
                                        <p:tgtEl>
                                          <p:spTgt spid="14"/>
                                        </p:tgtEl>
                                        <p:attrNameLst>
                                          <p:attrName>ppt_x</p:attrName>
                                        </p:attrNameLst>
                                      </p:cBhvr>
                                      <p:tavLst>
                                        <p:tav tm="0">
                                          <p:val>
                                            <p:strVal val="ppt_x"/>
                                          </p:val>
                                        </p:tav>
                                        <p:tav tm="100000">
                                          <p:val>
                                            <p:strVal val="ppt_x"/>
                                          </p:val>
                                        </p:tav>
                                      </p:tavLst>
                                    </p:anim>
                                    <p:anim calcmode="lin" valueType="num">
                                      <p:cBhvr additive="base">
                                        <p:cTn id="68" dur="500"/>
                                        <p:tgtEl>
                                          <p:spTgt spid="14"/>
                                        </p:tgtEl>
                                        <p:attrNameLst>
                                          <p:attrName>ppt_y</p:attrName>
                                        </p:attrNameLst>
                                      </p:cBhvr>
                                      <p:tavLst>
                                        <p:tav tm="0">
                                          <p:val>
                                            <p:strVal val="ppt_y"/>
                                          </p:val>
                                        </p:tav>
                                        <p:tav tm="100000">
                                          <p:val>
                                            <p:strVal val="1+ppt_h/2"/>
                                          </p:val>
                                        </p:tav>
                                      </p:tavLst>
                                    </p:anim>
                                    <p:set>
                                      <p:cBhvr>
                                        <p:cTn id="69" dur="1" fill="hold">
                                          <p:stCondLst>
                                            <p:cond delay="499"/>
                                          </p:stCondLst>
                                        </p:cTn>
                                        <p:tgtEl>
                                          <p:spTgt spid="14"/>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4" presetClass="entr" presetSubtype="0" fill="hold" nodeType="clickEffect">
                                  <p:stCondLst>
                                    <p:cond delay="0"/>
                                  </p:stCondLst>
                                  <p:childTnLst>
                                    <p:set>
                                      <p:cBhvr>
                                        <p:cTn id="73" dur="1" fill="hold">
                                          <p:stCondLst>
                                            <p:cond delay="0"/>
                                          </p:stCondLst>
                                        </p:cTn>
                                        <p:tgtEl>
                                          <p:spTgt spid="17">
                                            <p:txEl>
                                              <p:pRg st="0" end="0"/>
                                            </p:txEl>
                                          </p:spTgt>
                                        </p:tgtEl>
                                        <p:attrNameLst>
                                          <p:attrName>style.visibility</p:attrName>
                                        </p:attrNameLst>
                                      </p:cBhvr>
                                      <p:to>
                                        <p:strVal val="visible"/>
                                      </p:to>
                                    </p:set>
                                    <p:anim to="" calcmode="lin" valueType="num">
                                      <p:cBhvr>
                                        <p:cTn id="74" dur="1" fill="hold"/>
                                        <p:tgtEl>
                                          <p:spTgt spid="17">
                                            <p:txEl>
                                              <p:pRg st="0" end="0"/>
                                            </p:txEl>
                                          </p:spTgt>
                                        </p:tgtEl>
                                        <p:attrNameLst>
                                          <p:attrName/>
                                        </p:attrNameLst>
                                      </p:cBhvr>
                                    </p:anim>
                                  </p:childTnLst>
                                </p:cTn>
                              </p:par>
                            </p:childTnLst>
                          </p:cTn>
                        </p:par>
                      </p:childTnLst>
                    </p:cTn>
                  </p:par>
                  <p:par>
                    <p:cTn id="75" fill="hold">
                      <p:stCondLst>
                        <p:cond delay="indefinite"/>
                      </p:stCondLst>
                      <p:childTnLst>
                        <p:par>
                          <p:cTn id="76" fill="hold">
                            <p:stCondLst>
                              <p:cond delay="0"/>
                            </p:stCondLst>
                            <p:childTnLst>
                              <p:par>
                                <p:cTn id="77" presetID="16" presetClass="exit" presetSubtype="26" fill="hold" nodeType="clickEffect">
                                  <p:stCondLst>
                                    <p:cond delay="0"/>
                                  </p:stCondLst>
                                  <p:childTnLst>
                                    <p:animEffect transition="out" filter="barn(inHorizontal)">
                                      <p:cBhvr>
                                        <p:cTn id="78" dur="500"/>
                                        <p:tgtEl>
                                          <p:spTgt spid="16"/>
                                        </p:tgtEl>
                                      </p:cBhvr>
                                    </p:animEffect>
                                    <p:set>
                                      <p:cBhvr>
                                        <p:cTn id="79" dur="1" fill="hold">
                                          <p:stCondLst>
                                            <p:cond delay="499"/>
                                          </p:stCondLst>
                                        </p:cTn>
                                        <p:tgtEl>
                                          <p:spTgt spid="16"/>
                                        </p:tgtEl>
                                        <p:attrNameLst>
                                          <p:attrName>style.visibility</p:attrName>
                                        </p:attrNameLst>
                                      </p:cBhvr>
                                      <p:to>
                                        <p:strVal val="hidden"/>
                                      </p:to>
                                    </p:set>
                                  </p:childTnLst>
                                </p:cTn>
                              </p:par>
                              <p:par>
                                <p:cTn id="80" presetID="16" presetClass="exit" presetSubtype="26" fill="hold" nodeType="withEffect">
                                  <p:stCondLst>
                                    <p:cond delay="0"/>
                                  </p:stCondLst>
                                  <p:childTnLst>
                                    <p:animEffect transition="out" filter="barn(inHorizontal)">
                                      <p:cBhvr>
                                        <p:cTn id="81" dur="500"/>
                                        <p:tgtEl>
                                          <p:spTgt spid="15"/>
                                        </p:tgtEl>
                                      </p:cBhvr>
                                    </p:animEffect>
                                    <p:set>
                                      <p:cBhvr>
                                        <p:cTn id="82" dur="1" fill="hold">
                                          <p:stCondLst>
                                            <p:cond delay="499"/>
                                          </p:stCondLst>
                                        </p:cTn>
                                        <p:tgtEl>
                                          <p:spTgt spid="15"/>
                                        </p:tgtEl>
                                        <p:attrNameLst>
                                          <p:attrName>style.visibility</p:attrName>
                                        </p:attrNameLst>
                                      </p:cBhvr>
                                      <p:to>
                                        <p:strVal val="hidden"/>
                                      </p:to>
                                    </p:set>
                                  </p:childTnLst>
                                </p:cTn>
                              </p:par>
                              <p:par>
                                <p:cTn id="83" presetID="9" presetClass="exit" presetSubtype="0" fill="hold" nodeType="withEffect">
                                  <p:stCondLst>
                                    <p:cond delay="0"/>
                                  </p:stCondLst>
                                  <p:childTnLst>
                                    <p:animEffect transition="out" filter="dissolve">
                                      <p:cBhvr>
                                        <p:cTn id="84" dur="500"/>
                                        <p:tgtEl>
                                          <p:spTgt spid="15"/>
                                        </p:tgtEl>
                                      </p:cBhvr>
                                    </p:animEffect>
                                    <p:set>
                                      <p:cBhvr>
                                        <p:cTn id="85" dur="1" fill="hold">
                                          <p:stCondLst>
                                            <p:cond delay="499"/>
                                          </p:stCondLst>
                                        </p:cTn>
                                        <p:tgtEl>
                                          <p:spTgt spid="15"/>
                                        </p:tgtEl>
                                        <p:attrNameLst>
                                          <p:attrName>style.visibility</p:attrName>
                                        </p:attrNameLst>
                                      </p:cBhvr>
                                      <p:to>
                                        <p:strVal val="hidden"/>
                                      </p:to>
                                    </p:set>
                                  </p:childTnLst>
                                </p:cTn>
                              </p:par>
                              <p:par>
                                <p:cTn id="86" presetID="9" presetClass="exit" presetSubtype="0" fill="hold" nodeType="withEffect">
                                  <p:stCondLst>
                                    <p:cond delay="0"/>
                                  </p:stCondLst>
                                  <p:childTnLst>
                                    <p:animEffect transition="out" filter="dissolve">
                                      <p:cBhvr>
                                        <p:cTn id="87" dur="500"/>
                                        <p:tgtEl>
                                          <p:spTgt spid="16"/>
                                        </p:tgtEl>
                                      </p:cBhvr>
                                    </p:animEffect>
                                    <p:set>
                                      <p:cBhvr>
                                        <p:cTn id="88" dur="1" fill="hold">
                                          <p:stCondLst>
                                            <p:cond delay="499"/>
                                          </p:stCondLst>
                                        </p:cTn>
                                        <p:tgtEl>
                                          <p:spTgt spid="16"/>
                                        </p:tgtEl>
                                        <p:attrNameLst>
                                          <p:attrName>style.visibility</p:attrName>
                                        </p:attrNameLst>
                                      </p:cBhvr>
                                      <p:to>
                                        <p:strVal val="hidden"/>
                                      </p:to>
                                    </p:set>
                                  </p:childTnLst>
                                </p:cTn>
                              </p:par>
                              <p:par>
                                <p:cTn id="89" presetID="9" presetClass="exit" presetSubtype="0" fill="hold" grpId="0" nodeType="withEffect">
                                  <p:stCondLst>
                                    <p:cond delay="0"/>
                                  </p:stCondLst>
                                  <p:childTnLst>
                                    <p:animEffect transition="out" filter="dissolve">
                                      <p:cBhvr>
                                        <p:cTn id="90" dur="500"/>
                                        <p:tgtEl>
                                          <p:spTgt spid="17">
                                            <p:txEl>
                                              <p:pRg st="0" end="0"/>
                                            </p:txEl>
                                          </p:spTgt>
                                        </p:tgtEl>
                                      </p:cBhvr>
                                    </p:animEffect>
                                    <p:set>
                                      <p:cBhvr>
                                        <p:cTn id="91" dur="1" fill="hold">
                                          <p:stCondLst>
                                            <p:cond delay="499"/>
                                          </p:stCondLst>
                                        </p:cTn>
                                        <p:tgtEl>
                                          <p:spTgt spid="17">
                                            <p:txEl>
                                              <p:pRg st="0" end="0"/>
                                            </p:txEl>
                                          </p:spTgt>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24" presetClass="entr" presetSubtype="0" fill="hold" grpId="0" nodeType="clickEffect">
                                  <p:stCondLst>
                                    <p:cond delay="0"/>
                                  </p:stCondLst>
                                  <p:childTnLst>
                                    <p:set>
                                      <p:cBhvr>
                                        <p:cTn id="95" dur="1" fill="hold">
                                          <p:stCondLst>
                                            <p:cond delay="0"/>
                                          </p:stCondLst>
                                        </p:cTn>
                                        <p:tgtEl>
                                          <p:spTgt spid="18"/>
                                        </p:tgtEl>
                                        <p:attrNameLst>
                                          <p:attrName>style.visibility</p:attrName>
                                        </p:attrNameLst>
                                      </p:cBhvr>
                                      <p:to>
                                        <p:strVal val="visible"/>
                                      </p:to>
                                    </p:set>
                                    <p:anim to="" calcmode="lin" valueType="num">
                                      <p:cBhvr>
                                        <p:cTn id="96" dur="1" fill="hold"/>
                                        <p:tgtEl>
                                          <p:spTgt spid="18"/>
                                        </p:tgtEl>
                                        <p:attrNameLst>
                                          <p:attrName/>
                                        </p:attrNameLst>
                                      </p:cBhvr>
                                    </p:anim>
                                  </p:childTnLst>
                                </p:cTn>
                              </p:par>
                            </p:childTnLst>
                          </p:cTn>
                        </p:par>
                      </p:childTnLst>
                    </p:cTn>
                  </p:par>
                  <p:par>
                    <p:cTn id="97" fill="hold">
                      <p:stCondLst>
                        <p:cond delay="indefinite"/>
                      </p:stCondLst>
                      <p:childTnLst>
                        <p:par>
                          <p:cTn id="98" fill="hold">
                            <p:stCondLst>
                              <p:cond delay="0"/>
                            </p:stCondLst>
                            <p:childTnLst>
                              <p:par>
                                <p:cTn id="99" presetID="34" presetClass="entr" presetSubtype="0" fill="hold" nodeType="clickEffect">
                                  <p:stCondLst>
                                    <p:cond delay="0"/>
                                  </p:stCondLst>
                                  <p:childTnLst>
                                    <p:set>
                                      <p:cBhvr>
                                        <p:cTn id="100" dur="1" fill="hold">
                                          <p:stCondLst>
                                            <p:cond delay="0"/>
                                          </p:stCondLst>
                                        </p:cTn>
                                        <p:tgtEl>
                                          <p:spTgt spid="20"/>
                                        </p:tgtEl>
                                        <p:attrNameLst>
                                          <p:attrName>style.visibility</p:attrName>
                                        </p:attrNameLst>
                                      </p:cBhvr>
                                      <p:to>
                                        <p:strVal val="visible"/>
                                      </p:to>
                                    </p:set>
                                    <p:anim from="(-#ppt_w/2)" to="(#ppt_x)" calcmode="lin" valueType="num">
                                      <p:cBhvr>
                                        <p:cTn id="101" dur="600" fill="hold">
                                          <p:stCondLst>
                                            <p:cond delay="0"/>
                                          </p:stCondLst>
                                        </p:cTn>
                                        <p:tgtEl>
                                          <p:spTgt spid="20"/>
                                        </p:tgtEl>
                                        <p:attrNameLst>
                                          <p:attrName>ppt_x</p:attrName>
                                        </p:attrNameLst>
                                      </p:cBhvr>
                                    </p:anim>
                                    <p:anim from="0" to="-1.0" calcmode="lin" valueType="num">
                                      <p:cBhvr>
                                        <p:cTn id="102" dur="200" decel="50000" autoRev="1" fill="hold">
                                          <p:stCondLst>
                                            <p:cond delay="600"/>
                                          </p:stCondLst>
                                        </p:cTn>
                                        <p:tgtEl>
                                          <p:spTgt spid="20"/>
                                        </p:tgtEl>
                                        <p:attrNameLst>
                                          <p:attrName>xshear</p:attrName>
                                        </p:attrNameLst>
                                      </p:cBhvr>
                                    </p:anim>
                                    <p:animScale>
                                      <p:cBhvr>
                                        <p:cTn id="103" dur="200" decel="100000" autoRev="1" fill="hold">
                                          <p:stCondLst>
                                            <p:cond delay="600"/>
                                          </p:stCondLst>
                                        </p:cTn>
                                        <p:tgtEl>
                                          <p:spTgt spid="20"/>
                                        </p:tgtEl>
                                      </p:cBhvr>
                                      <p:from x="100000" y="100000"/>
                                      <p:to x="80000" y="100000"/>
                                    </p:animScale>
                                    <p:anim by="(#ppt_h/3+#ppt_w*0.1)" calcmode="lin" valueType="num">
                                      <p:cBhvr additive="sum">
                                        <p:cTn id="104" dur="200" decel="100000" autoRev="1" fill="hold">
                                          <p:stCondLst>
                                            <p:cond delay="600"/>
                                          </p:stCondLst>
                                        </p:cTn>
                                        <p:tgtEl>
                                          <p:spTgt spid="20"/>
                                        </p:tgtEl>
                                        <p:attrNameLst>
                                          <p:attrName>ppt_x</p:attrName>
                                        </p:attrNameLst>
                                      </p:cBhvr>
                                    </p:anim>
                                  </p:childTnLst>
                                </p:cTn>
                              </p:par>
                              <p:par>
                                <p:cTn id="105" presetID="34" presetClass="entr" presetSubtype="0" fill="hold" grpId="0" nodeType="withEffect">
                                  <p:stCondLst>
                                    <p:cond delay="0"/>
                                  </p:stCondLst>
                                  <p:childTnLst>
                                    <p:set>
                                      <p:cBhvr>
                                        <p:cTn id="106" dur="1" fill="hold">
                                          <p:stCondLst>
                                            <p:cond delay="0"/>
                                          </p:stCondLst>
                                        </p:cTn>
                                        <p:tgtEl>
                                          <p:spTgt spid="19"/>
                                        </p:tgtEl>
                                        <p:attrNameLst>
                                          <p:attrName>style.visibility</p:attrName>
                                        </p:attrNameLst>
                                      </p:cBhvr>
                                      <p:to>
                                        <p:strVal val="visible"/>
                                      </p:to>
                                    </p:set>
                                    <p:anim from="(-#ppt_w/2)" to="(#ppt_x)" calcmode="lin" valueType="num">
                                      <p:cBhvr>
                                        <p:cTn id="107" dur="600" fill="hold">
                                          <p:stCondLst>
                                            <p:cond delay="0"/>
                                          </p:stCondLst>
                                        </p:cTn>
                                        <p:tgtEl>
                                          <p:spTgt spid="19"/>
                                        </p:tgtEl>
                                        <p:attrNameLst>
                                          <p:attrName>ppt_x</p:attrName>
                                        </p:attrNameLst>
                                      </p:cBhvr>
                                    </p:anim>
                                    <p:anim from="0" to="-1.0" calcmode="lin" valueType="num">
                                      <p:cBhvr>
                                        <p:cTn id="108" dur="200" decel="50000" autoRev="1" fill="hold">
                                          <p:stCondLst>
                                            <p:cond delay="600"/>
                                          </p:stCondLst>
                                        </p:cTn>
                                        <p:tgtEl>
                                          <p:spTgt spid="19"/>
                                        </p:tgtEl>
                                        <p:attrNameLst>
                                          <p:attrName>xshear</p:attrName>
                                        </p:attrNameLst>
                                      </p:cBhvr>
                                    </p:anim>
                                    <p:animScale>
                                      <p:cBhvr>
                                        <p:cTn id="109" dur="200" decel="100000" autoRev="1" fill="hold">
                                          <p:stCondLst>
                                            <p:cond delay="600"/>
                                          </p:stCondLst>
                                        </p:cTn>
                                        <p:tgtEl>
                                          <p:spTgt spid="19"/>
                                        </p:tgtEl>
                                      </p:cBhvr>
                                      <p:from x="100000" y="100000"/>
                                      <p:to x="80000" y="100000"/>
                                    </p:animScale>
                                    <p:anim by="(#ppt_h/3+#ppt_w*0.1)" calcmode="lin" valueType="num">
                                      <p:cBhvr additive="sum">
                                        <p:cTn id="110" dur="200" decel="100000" autoRev="1" fill="hold">
                                          <p:stCondLst>
                                            <p:cond delay="600"/>
                                          </p:stCondLst>
                                        </p:cTn>
                                        <p:tgtEl>
                                          <p:spTgt spid="19"/>
                                        </p:tgtEl>
                                        <p:attrNameLst>
                                          <p:attrName>ppt_x</p:attrName>
                                        </p:attrNameLst>
                                      </p:cBhvr>
                                    </p:anim>
                                  </p:childTnLst>
                                </p:cTn>
                              </p:par>
                            </p:childTnLst>
                          </p:cTn>
                        </p:par>
                      </p:childTnLst>
                    </p:cTn>
                  </p:par>
                  <p:par>
                    <p:cTn id="111" fill="hold">
                      <p:stCondLst>
                        <p:cond delay="indefinite"/>
                      </p:stCondLst>
                      <p:childTnLst>
                        <p:par>
                          <p:cTn id="112" fill="hold">
                            <p:stCondLst>
                              <p:cond delay="0"/>
                            </p:stCondLst>
                            <p:childTnLst>
                              <p:par>
                                <p:cTn id="113" presetID="24" presetClass="entr" presetSubtype="0" fill="hold" grpId="0" nodeType="clickEffect">
                                  <p:stCondLst>
                                    <p:cond delay="0"/>
                                  </p:stCondLst>
                                  <p:childTnLst>
                                    <p:set>
                                      <p:cBhvr>
                                        <p:cTn id="114" dur="1" fill="hold">
                                          <p:stCondLst>
                                            <p:cond delay="0"/>
                                          </p:stCondLst>
                                        </p:cTn>
                                        <p:tgtEl>
                                          <p:spTgt spid="21"/>
                                        </p:tgtEl>
                                        <p:attrNameLst>
                                          <p:attrName>style.visibility</p:attrName>
                                        </p:attrNameLst>
                                      </p:cBhvr>
                                      <p:to>
                                        <p:strVal val="visible"/>
                                      </p:to>
                                    </p:set>
                                    <p:anim to="" calcmode="lin" valueType="num">
                                      <p:cBhvr>
                                        <p:cTn id="115" dur="1" fill="hold"/>
                                        <p:tgtEl>
                                          <p:spTgt spid="21"/>
                                        </p:tgtEl>
                                        <p:attrNameLst>
                                          <p:attrName/>
                                        </p:attrNameLst>
                                      </p:cBhvr>
                                    </p:anim>
                                  </p:childTnLst>
                                </p:cTn>
                              </p:par>
                              <p:par>
                                <p:cTn id="116" presetID="24" presetClass="entr" presetSubtype="0" fill="hold" nodeType="withEffect">
                                  <p:stCondLst>
                                    <p:cond delay="0"/>
                                  </p:stCondLst>
                                  <p:childTnLst>
                                    <p:set>
                                      <p:cBhvr>
                                        <p:cTn id="117" dur="1" fill="hold">
                                          <p:stCondLst>
                                            <p:cond delay="0"/>
                                          </p:stCondLst>
                                        </p:cTn>
                                        <p:tgtEl>
                                          <p:spTgt spid="24"/>
                                        </p:tgtEl>
                                        <p:attrNameLst>
                                          <p:attrName>style.visibility</p:attrName>
                                        </p:attrNameLst>
                                      </p:cBhvr>
                                      <p:to>
                                        <p:strVal val="visible"/>
                                      </p:to>
                                    </p:set>
                                    <p:anim to="" calcmode="lin" valueType="num">
                                      <p:cBhvr>
                                        <p:cTn id="118" dur="1" fill="hold"/>
                                        <p:tgtEl>
                                          <p:spTgt spid="24"/>
                                        </p:tgtEl>
                                        <p:attrNameLst>
                                          <p:attrName/>
                                        </p:attrNameLst>
                                      </p:cBhvr>
                                    </p:anim>
                                  </p:childTnLst>
                                </p:cTn>
                              </p:par>
                            </p:childTnLst>
                          </p:cTn>
                        </p:par>
                      </p:childTnLst>
                    </p:cTn>
                  </p:par>
                  <p:par>
                    <p:cTn id="119" fill="hold">
                      <p:stCondLst>
                        <p:cond delay="indefinite"/>
                      </p:stCondLst>
                      <p:childTnLst>
                        <p:par>
                          <p:cTn id="120" fill="hold">
                            <p:stCondLst>
                              <p:cond delay="0"/>
                            </p:stCondLst>
                            <p:childTnLst>
                              <p:par>
                                <p:cTn id="121" presetID="24" presetClass="entr" presetSubtype="0" fill="hold" grpId="0" nodeType="clickEffect">
                                  <p:stCondLst>
                                    <p:cond delay="0"/>
                                  </p:stCondLst>
                                  <p:childTnLst>
                                    <p:set>
                                      <p:cBhvr>
                                        <p:cTn id="122" dur="1" fill="hold">
                                          <p:stCondLst>
                                            <p:cond delay="0"/>
                                          </p:stCondLst>
                                        </p:cTn>
                                        <p:tgtEl>
                                          <p:spTgt spid="22"/>
                                        </p:tgtEl>
                                        <p:attrNameLst>
                                          <p:attrName>style.visibility</p:attrName>
                                        </p:attrNameLst>
                                      </p:cBhvr>
                                      <p:to>
                                        <p:strVal val="visible"/>
                                      </p:to>
                                    </p:set>
                                    <p:anim to="" calcmode="lin" valueType="num">
                                      <p:cBhvr>
                                        <p:cTn id="123" dur="1" fill="hold"/>
                                        <p:tgtEl>
                                          <p:spTgt spid="22"/>
                                        </p:tgtEl>
                                        <p:attrNameLst>
                                          <p:attrName/>
                                        </p:attrNameLst>
                                      </p:cBhvr>
                                    </p:anim>
                                  </p:childTnLst>
                                </p:cTn>
                              </p:par>
                              <p:par>
                                <p:cTn id="124" presetID="24" presetClass="entr" presetSubtype="0" fill="hold" nodeType="withEffect">
                                  <p:stCondLst>
                                    <p:cond delay="0"/>
                                  </p:stCondLst>
                                  <p:childTnLst>
                                    <p:set>
                                      <p:cBhvr>
                                        <p:cTn id="125" dur="1" fill="hold">
                                          <p:stCondLst>
                                            <p:cond delay="0"/>
                                          </p:stCondLst>
                                        </p:cTn>
                                        <p:tgtEl>
                                          <p:spTgt spid="25"/>
                                        </p:tgtEl>
                                        <p:attrNameLst>
                                          <p:attrName>style.visibility</p:attrName>
                                        </p:attrNameLst>
                                      </p:cBhvr>
                                      <p:to>
                                        <p:strVal val="visible"/>
                                      </p:to>
                                    </p:set>
                                    <p:anim to="" calcmode="lin" valueType="num">
                                      <p:cBhvr>
                                        <p:cTn id="126" dur="1" fill="hold"/>
                                        <p:tgtEl>
                                          <p:spTgt spid="25"/>
                                        </p:tgtEl>
                                        <p:attrNameLst>
                                          <p:attrName/>
                                        </p:attrNameLst>
                                      </p:cBhvr>
                                    </p:anim>
                                  </p:childTnLst>
                                </p:cTn>
                              </p:par>
                            </p:childTnLst>
                          </p:cTn>
                        </p:par>
                      </p:childTnLst>
                    </p:cTn>
                  </p:par>
                  <p:par>
                    <p:cTn id="127" fill="hold">
                      <p:stCondLst>
                        <p:cond delay="indefinite"/>
                      </p:stCondLst>
                      <p:childTnLst>
                        <p:par>
                          <p:cTn id="128" fill="hold">
                            <p:stCondLst>
                              <p:cond delay="0"/>
                            </p:stCondLst>
                            <p:childTnLst>
                              <p:par>
                                <p:cTn id="129" presetID="24" presetClass="entr" presetSubtype="0" fill="hold" nodeType="clickEffect">
                                  <p:stCondLst>
                                    <p:cond delay="0"/>
                                  </p:stCondLst>
                                  <p:childTnLst>
                                    <p:set>
                                      <p:cBhvr>
                                        <p:cTn id="130" dur="1" fill="hold">
                                          <p:stCondLst>
                                            <p:cond delay="0"/>
                                          </p:stCondLst>
                                        </p:cTn>
                                        <p:tgtEl>
                                          <p:spTgt spid="26"/>
                                        </p:tgtEl>
                                        <p:attrNameLst>
                                          <p:attrName>style.visibility</p:attrName>
                                        </p:attrNameLst>
                                      </p:cBhvr>
                                      <p:to>
                                        <p:strVal val="visible"/>
                                      </p:to>
                                    </p:set>
                                    <p:anim to="" calcmode="lin" valueType="num">
                                      <p:cBhvr>
                                        <p:cTn id="131" dur="1" fill="hold"/>
                                        <p:tgtEl>
                                          <p:spTgt spid="26"/>
                                        </p:tgtEl>
                                        <p:attrNameLst>
                                          <p:attrName/>
                                        </p:attrNameLst>
                                      </p:cBhvr>
                                    </p:anim>
                                  </p:childTnLst>
                                </p:cTn>
                              </p:par>
                              <p:par>
                                <p:cTn id="132" presetID="24" presetClass="entr" presetSubtype="0" fill="hold" grpId="0" nodeType="withEffect">
                                  <p:stCondLst>
                                    <p:cond delay="0"/>
                                  </p:stCondLst>
                                  <p:childTnLst>
                                    <p:set>
                                      <p:cBhvr>
                                        <p:cTn id="133" dur="1" fill="hold">
                                          <p:stCondLst>
                                            <p:cond delay="0"/>
                                          </p:stCondLst>
                                        </p:cTn>
                                        <p:tgtEl>
                                          <p:spTgt spid="23"/>
                                        </p:tgtEl>
                                        <p:attrNameLst>
                                          <p:attrName>style.visibility</p:attrName>
                                        </p:attrNameLst>
                                      </p:cBhvr>
                                      <p:to>
                                        <p:strVal val="visible"/>
                                      </p:to>
                                    </p:set>
                                    <p:anim to="" calcmode="lin" valueType="num">
                                      <p:cBhvr>
                                        <p:cTn id="134" dur="1" fill="hold"/>
                                        <p:tgtEl>
                                          <p:spTgt spid="2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2" grpId="0"/>
      <p:bldP spid="12" grpId="1"/>
      <p:bldP spid="13" grpId="0" build="allAtOnce"/>
      <p:bldP spid="14" grpId="0"/>
      <p:bldP spid="14" grpId="2"/>
      <p:bldP spid="17" grpId="0" build="allAtOnce"/>
      <p:bldP spid="18" grpId="0"/>
      <p:bldP spid="19"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9f4626c176de4c30bce38bf514470826.jpg"/>
          <p:cNvPicPr>
            <a:picLocks noChangeAspect="1"/>
          </p:cNvPicPr>
          <p:nvPr/>
        </p:nvPicPr>
        <p:blipFill>
          <a:blip r:embed="rId2"/>
          <a:srcRect l="3906" r="2343"/>
          <a:stretch>
            <a:fillRect/>
          </a:stretch>
        </p:blipFill>
        <p:spPr>
          <a:xfrm>
            <a:off x="0" y="0"/>
            <a:ext cx="9144000" cy="6858000"/>
          </a:xfrm>
          <a:prstGeom prst="rect">
            <a:avLst/>
          </a:prstGeom>
        </p:spPr>
      </p:pic>
      <p:sp>
        <p:nvSpPr>
          <p:cNvPr id="5" name="TextBox 4"/>
          <p:cNvSpPr txBox="1"/>
          <p:nvPr/>
        </p:nvSpPr>
        <p:spPr>
          <a:xfrm>
            <a:off x="5143504" y="857232"/>
            <a:ext cx="2786082" cy="4524315"/>
          </a:xfrm>
          <a:prstGeom prst="rect">
            <a:avLst/>
          </a:prstGeom>
          <a:noFill/>
        </p:spPr>
        <p:txBody>
          <a:bodyPr wrap="square" rtlCol="0">
            <a:spAutoFit/>
          </a:bodyPr>
          <a:lstStyle/>
          <a:p>
            <a:pPr algn="ctr"/>
            <a:r>
              <a:rPr lang="ru-RU" b="1" dirty="0" smtClean="0">
                <a:solidFill>
                  <a:srgbClr val="002060"/>
                </a:solidFill>
              </a:rPr>
              <a:t>Тик-так, тик-так,</a:t>
            </a:r>
          </a:p>
          <a:p>
            <a:pPr algn="ctr"/>
            <a:r>
              <a:rPr lang="ru-RU" b="1" dirty="0" smtClean="0">
                <a:solidFill>
                  <a:srgbClr val="002060"/>
                </a:solidFill>
              </a:rPr>
              <a:t>Все часы идут вот так.</a:t>
            </a:r>
          </a:p>
          <a:p>
            <a:pPr algn="ctr"/>
            <a:r>
              <a:rPr lang="ru-RU" b="1" dirty="0" smtClean="0">
                <a:solidFill>
                  <a:srgbClr val="002060"/>
                </a:solidFill>
              </a:rPr>
              <a:t>Тик-так, тик-так (наклоны головы к плечам).</a:t>
            </a:r>
          </a:p>
          <a:p>
            <a:pPr algn="ctr"/>
            <a:r>
              <a:rPr lang="ru-RU" b="1" dirty="0" smtClean="0">
                <a:solidFill>
                  <a:srgbClr val="002060"/>
                </a:solidFill>
              </a:rPr>
              <a:t>Смотри скорей, который час.</a:t>
            </a:r>
          </a:p>
          <a:p>
            <a:pPr algn="ctr"/>
            <a:r>
              <a:rPr lang="ru-RU" b="1" dirty="0" smtClean="0">
                <a:solidFill>
                  <a:srgbClr val="002060"/>
                </a:solidFill>
              </a:rPr>
              <a:t>Тик-так, тик-так (раскачивания туловища).</a:t>
            </a:r>
          </a:p>
          <a:p>
            <a:pPr algn="ctr"/>
            <a:r>
              <a:rPr lang="ru-RU" b="1" dirty="0" smtClean="0">
                <a:solidFill>
                  <a:srgbClr val="002060"/>
                </a:solidFill>
              </a:rPr>
              <a:t>Налево - раз, направо - раз,</a:t>
            </a:r>
          </a:p>
          <a:p>
            <a:pPr algn="ctr"/>
            <a:r>
              <a:rPr lang="ru-RU" b="1" dirty="0" smtClean="0">
                <a:solidFill>
                  <a:srgbClr val="002060"/>
                </a:solidFill>
              </a:rPr>
              <a:t>Тик-так, тик-так (наклоны туловища влево - вправо).</a:t>
            </a:r>
          </a:p>
          <a:p>
            <a:pPr algn="ctr"/>
            <a:r>
              <a:rPr lang="ru-RU" b="1" dirty="0" smtClean="0">
                <a:solidFill>
                  <a:srgbClr val="002060"/>
                </a:solidFill>
              </a:rPr>
              <a:t>Мы тоже можем так.</a:t>
            </a:r>
          </a:p>
          <a:p>
            <a:pPr algn="ctr"/>
            <a:endParaRPr lang="ru-RU" b="1" dirty="0">
              <a:solidFill>
                <a:srgbClr val="002060"/>
              </a:solidFill>
            </a:endParaRPr>
          </a:p>
        </p:txBody>
      </p:sp>
      <p:pic>
        <p:nvPicPr>
          <p:cNvPr id="6" name="Содержимое 5" descr="source.gif"/>
          <p:cNvPicPr>
            <a:picLocks noGrp="1" noChangeAspect="1"/>
          </p:cNvPicPr>
          <p:nvPr>
            <p:ph idx="1"/>
          </p:nvPr>
        </p:nvPicPr>
        <p:blipFill>
          <a:blip r:embed="rId3" cstate="print"/>
          <a:stretch>
            <a:fillRect/>
          </a:stretch>
        </p:blipFill>
        <p:spPr>
          <a:xfrm>
            <a:off x="1428728" y="559812"/>
            <a:ext cx="3223102" cy="496625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par>
                          <p:cTn id="8" fill="hold">
                            <p:stCondLst>
                              <p:cond delay="2000"/>
                            </p:stCondLst>
                            <p:childTnLst>
                              <p:par>
                                <p:cTn id="9" presetID="34"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from="(-#ppt_w/2)" to="(#ppt_x)" calcmode="lin" valueType="num">
                                      <p:cBhvr>
                                        <p:cTn id="11" dur="1200" fill="hold">
                                          <p:stCondLst>
                                            <p:cond delay="0"/>
                                          </p:stCondLst>
                                        </p:cTn>
                                        <p:tgtEl>
                                          <p:spTgt spid="6"/>
                                        </p:tgtEl>
                                        <p:attrNameLst>
                                          <p:attrName>ppt_x</p:attrName>
                                        </p:attrNameLst>
                                      </p:cBhvr>
                                    </p:anim>
                                    <p:anim from="0" to="-1.0" calcmode="lin" valueType="num">
                                      <p:cBhvr>
                                        <p:cTn id="12" dur="400" decel="50000" autoRev="1" fill="hold">
                                          <p:stCondLst>
                                            <p:cond delay="1200"/>
                                          </p:stCondLst>
                                        </p:cTn>
                                        <p:tgtEl>
                                          <p:spTgt spid="6"/>
                                        </p:tgtEl>
                                        <p:attrNameLst>
                                          <p:attrName>xshear</p:attrName>
                                        </p:attrNameLst>
                                      </p:cBhvr>
                                    </p:anim>
                                    <p:animScale>
                                      <p:cBhvr>
                                        <p:cTn id="13" dur="400" decel="100000" autoRev="1" fill="hold">
                                          <p:stCondLst>
                                            <p:cond delay="1200"/>
                                          </p:stCondLst>
                                        </p:cTn>
                                        <p:tgtEl>
                                          <p:spTgt spid="6"/>
                                        </p:tgtEl>
                                      </p:cBhvr>
                                      <p:from x="100000" y="100000"/>
                                      <p:to x="80000" y="100000"/>
                                    </p:animScale>
                                    <p:anim by="(#ppt_h/3+#ppt_w*0.1)" calcmode="lin" valueType="num">
                                      <p:cBhvr additive="sum">
                                        <p:cTn id="14" dur="400" decel="100000" autoRev="1" fill="hold">
                                          <p:stCondLst>
                                            <p:cond delay="12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Рисунок 27" descr="hinh-nen-powerpoint-mam-non-19.jpeg"/>
          <p:cNvPicPr>
            <a:picLocks noChangeAspect="1"/>
          </p:cNvPicPr>
          <p:nvPr/>
        </p:nvPicPr>
        <p:blipFill>
          <a:blip r:embed="rId2">
            <a:lum bright="-10000" contrast="20000"/>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endParaRPr lang="ru-RU"/>
          </a:p>
        </p:txBody>
      </p:sp>
      <p:sp>
        <p:nvSpPr>
          <p:cNvPr id="6" name="TextBox 5"/>
          <p:cNvSpPr txBox="1"/>
          <p:nvPr/>
        </p:nvSpPr>
        <p:spPr>
          <a:xfrm>
            <a:off x="142844" y="142852"/>
            <a:ext cx="9001156" cy="923330"/>
          </a:xfrm>
          <a:prstGeom prst="rect">
            <a:avLst/>
          </a:prstGeom>
          <a:noFill/>
        </p:spPr>
        <p:txBody>
          <a:bodyPr wrap="square" rtlCol="0">
            <a:spAutoFit/>
          </a:bodyPr>
          <a:lstStyle/>
          <a:p>
            <a:pPr algn="just"/>
            <a:r>
              <a:rPr lang="ru-RU" b="1" dirty="0" smtClean="0">
                <a:solidFill>
                  <a:srgbClr val="002060"/>
                </a:solidFill>
              </a:rPr>
              <a:t>Но и у всех этих часов были недостатки. Их надо было часто заводить. Если забудешь завести, то они остановятся. Поэтому придумали электронные часы, которые работают на батарейках. Это самые удобные часы из всех созданных.</a:t>
            </a:r>
            <a:endParaRPr lang="ru-RU" b="1" dirty="0">
              <a:solidFill>
                <a:srgbClr val="002060"/>
              </a:solidFill>
            </a:endParaRPr>
          </a:p>
        </p:txBody>
      </p:sp>
      <p:sp>
        <p:nvSpPr>
          <p:cNvPr id="7" name="TextBox 6"/>
          <p:cNvSpPr txBox="1"/>
          <p:nvPr/>
        </p:nvSpPr>
        <p:spPr>
          <a:xfrm>
            <a:off x="214282" y="1214422"/>
            <a:ext cx="6500858" cy="369332"/>
          </a:xfrm>
          <a:prstGeom prst="rect">
            <a:avLst/>
          </a:prstGeom>
          <a:noFill/>
        </p:spPr>
        <p:txBody>
          <a:bodyPr wrap="square" rtlCol="0">
            <a:spAutoFit/>
          </a:bodyPr>
          <a:lstStyle/>
          <a:p>
            <a:r>
              <a:rPr lang="ru-RU" b="1" dirty="0" smtClean="0">
                <a:solidFill>
                  <a:srgbClr val="002060"/>
                </a:solidFill>
              </a:rPr>
              <a:t>Ребята, а как устроены часы?</a:t>
            </a:r>
            <a:endParaRPr lang="ru-RU" b="1" dirty="0">
              <a:solidFill>
                <a:srgbClr val="002060"/>
              </a:solidFill>
            </a:endParaRPr>
          </a:p>
        </p:txBody>
      </p:sp>
      <p:pic>
        <p:nvPicPr>
          <p:cNvPr id="8" name="Содержимое 7" descr="25.gif"/>
          <p:cNvPicPr>
            <a:picLocks noGrp="1" noChangeAspect="1"/>
          </p:cNvPicPr>
          <p:nvPr>
            <p:ph idx="1"/>
          </p:nvPr>
        </p:nvPicPr>
        <p:blipFill>
          <a:blip r:embed="rId3"/>
          <a:stretch>
            <a:fillRect/>
          </a:stretch>
        </p:blipFill>
        <p:spPr>
          <a:xfrm rot="638466">
            <a:off x="3334306" y="1191176"/>
            <a:ext cx="1428750" cy="1428750"/>
          </a:xfrm>
        </p:spPr>
      </p:pic>
      <p:sp>
        <p:nvSpPr>
          <p:cNvPr id="9" name="TextBox 8"/>
          <p:cNvSpPr txBox="1"/>
          <p:nvPr/>
        </p:nvSpPr>
        <p:spPr>
          <a:xfrm>
            <a:off x="214282" y="2571744"/>
            <a:ext cx="8929718" cy="1015663"/>
          </a:xfrm>
          <a:prstGeom prst="rect">
            <a:avLst/>
          </a:prstGeom>
          <a:noFill/>
        </p:spPr>
        <p:txBody>
          <a:bodyPr wrap="square" rtlCol="0">
            <a:spAutoFit/>
          </a:bodyPr>
          <a:lstStyle/>
          <a:p>
            <a:pPr algn="just"/>
            <a:r>
              <a:rPr lang="ru-RU" sz="2000" b="1" dirty="0" smtClean="0">
                <a:solidFill>
                  <a:srgbClr val="C00000"/>
                </a:solidFill>
              </a:rPr>
              <a:t>Внутри есть механизм, который приводит в движение стрелки. Большая стрелка показывает часы, маленькая – минуты, есть еще секундная стрелка. В1часе-60 минут, в 1 минуте-60 секунд. В одних сутках 24 часа.</a:t>
            </a:r>
            <a:endParaRPr lang="ru-RU" sz="2000" b="1" dirty="0">
              <a:solidFill>
                <a:srgbClr val="C00000"/>
              </a:solidFill>
            </a:endParaRPr>
          </a:p>
        </p:txBody>
      </p:sp>
      <p:pic>
        <p:nvPicPr>
          <p:cNvPr id="10" name="Рисунок 9" descr="pngtree-hand-painted-start-the-clock-png-clipart_333587.png"/>
          <p:cNvPicPr>
            <a:picLocks noChangeAspect="1"/>
          </p:cNvPicPr>
          <p:nvPr/>
        </p:nvPicPr>
        <p:blipFill>
          <a:blip r:embed="rId4"/>
          <a:stretch>
            <a:fillRect/>
          </a:stretch>
        </p:blipFill>
        <p:spPr>
          <a:xfrm>
            <a:off x="5357818" y="3509560"/>
            <a:ext cx="2969285" cy="3348440"/>
          </a:xfrm>
          <a:prstGeom prst="rect">
            <a:avLst/>
          </a:prstGeom>
        </p:spPr>
      </p:pic>
      <p:sp>
        <p:nvSpPr>
          <p:cNvPr id="11" name="TextBox 10"/>
          <p:cNvSpPr txBox="1"/>
          <p:nvPr/>
        </p:nvSpPr>
        <p:spPr>
          <a:xfrm>
            <a:off x="214282" y="214290"/>
            <a:ext cx="8358246" cy="646331"/>
          </a:xfrm>
          <a:prstGeom prst="rect">
            <a:avLst/>
          </a:prstGeom>
          <a:noFill/>
        </p:spPr>
        <p:txBody>
          <a:bodyPr wrap="square" rtlCol="0">
            <a:spAutoFit/>
          </a:bodyPr>
          <a:lstStyle/>
          <a:p>
            <a:pPr algn="just"/>
            <a:r>
              <a:rPr lang="ru-RU" b="1" dirty="0" smtClean="0">
                <a:solidFill>
                  <a:srgbClr val="002060"/>
                </a:solidFill>
              </a:rPr>
              <a:t>Ребята, скоро вы пойдете в школу и должны уметь определять время по часам, чтобы не опоздать на урок.</a:t>
            </a:r>
            <a:endParaRPr lang="ru-RU" b="1" dirty="0">
              <a:solidFill>
                <a:srgbClr val="002060"/>
              </a:solidFill>
            </a:endParaRPr>
          </a:p>
        </p:txBody>
      </p:sp>
      <p:sp>
        <p:nvSpPr>
          <p:cNvPr id="12" name="TextBox 11"/>
          <p:cNvSpPr txBox="1"/>
          <p:nvPr/>
        </p:nvSpPr>
        <p:spPr>
          <a:xfrm>
            <a:off x="357158" y="1071546"/>
            <a:ext cx="4857784" cy="369332"/>
          </a:xfrm>
          <a:prstGeom prst="rect">
            <a:avLst/>
          </a:prstGeom>
          <a:noFill/>
        </p:spPr>
        <p:txBody>
          <a:bodyPr wrap="square" rtlCol="0">
            <a:spAutoFit/>
          </a:bodyPr>
          <a:lstStyle/>
          <a:p>
            <a:r>
              <a:rPr lang="ru-RU" b="1" dirty="0" smtClean="0"/>
              <a:t>Когда мы встаем по утрам?</a:t>
            </a:r>
            <a:endParaRPr lang="ru-RU" b="1" dirty="0"/>
          </a:p>
        </p:txBody>
      </p:sp>
      <p:pic>
        <p:nvPicPr>
          <p:cNvPr id="13" name="Рисунок 12" descr="7esmOjrR.png"/>
          <p:cNvPicPr>
            <a:picLocks noChangeAspect="1"/>
          </p:cNvPicPr>
          <p:nvPr/>
        </p:nvPicPr>
        <p:blipFill>
          <a:blip r:embed="rId5" cstate="print"/>
          <a:stretch>
            <a:fillRect/>
          </a:stretch>
        </p:blipFill>
        <p:spPr>
          <a:xfrm>
            <a:off x="3357554" y="714356"/>
            <a:ext cx="1641394" cy="1643050"/>
          </a:xfrm>
          <a:prstGeom prst="rect">
            <a:avLst/>
          </a:prstGeom>
        </p:spPr>
      </p:pic>
      <p:sp>
        <p:nvSpPr>
          <p:cNvPr id="14" name="TextBox 13"/>
          <p:cNvSpPr txBox="1"/>
          <p:nvPr/>
        </p:nvSpPr>
        <p:spPr>
          <a:xfrm>
            <a:off x="1500166" y="1643050"/>
            <a:ext cx="1714512" cy="523220"/>
          </a:xfrm>
          <a:prstGeom prst="rect">
            <a:avLst/>
          </a:prstGeom>
          <a:noFill/>
        </p:spPr>
        <p:txBody>
          <a:bodyPr wrap="square" rtlCol="0">
            <a:spAutoFit/>
          </a:bodyPr>
          <a:lstStyle/>
          <a:p>
            <a:r>
              <a:rPr lang="ru-RU" sz="2800" b="1" dirty="0" smtClean="0">
                <a:solidFill>
                  <a:srgbClr val="C00000"/>
                </a:solidFill>
              </a:rPr>
              <a:t>7:00</a:t>
            </a:r>
            <a:endParaRPr lang="ru-RU" sz="2800" b="1" dirty="0">
              <a:solidFill>
                <a:srgbClr val="C00000"/>
              </a:solidFill>
            </a:endParaRPr>
          </a:p>
        </p:txBody>
      </p:sp>
      <p:sp>
        <p:nvSpPr>
          <p:cNvPr id="15" name="TextBox 14"/>
          <p:cNvSpPr txBox="1"/>
          <p:nvPr/>
        </p:nvSpPr>
        <p:spPr>
          <a:xfrm>
            <a:off x="357158" y="2857496"/>
            <a:ext cx="4857784" cy="369332"/>
          </a:xfrm>
          <a:prstGeom prst="rect">
            <a:avLst/>
          </a:prstGeom>
          <a:noFill/>
        </p:spPr>
        <p:txBody>
          <a:bodyPr wrap="square" rtlCol="0">
            <a:spAutoFit/>
          </a:bodyPr>
          <a:lstStyle/>
          <a:p>
            <a:r>
              <a:rPr lang="ru-RU" b="1" dirty="0" smtClean="0"/>
              <a:t>Во сколько мы идем на зарядку?</a:t>
            </a:r>
            <a:endParaRPr lang="ru-RU" b="1" dirty="0"/>
          </a:p>
        </p:txBody>
      </p:sp>
      <p:sp>
        <p:nvSpPr>
          <p:cNvPr id="16" name="TextBox 15"/>
          <p:cNvSpPr txBox="1"/>
          <p:nvPr/>
        </p:nvSpPr>
        <p:spPr>
          <a:xfrm>
            <a:off x="1500166" y="3429000"/>
            <a:ext cx="1714512" cy="523220"/>
          </a:xfrm>
          <a:prstGeom prst="rect">
            <a:avLst/>
          </a:prstGeom>
          <a:noFill/>
        </p:spPr>
        <p:txBody>
          <a:bodyPr wrap="square" rtlCol="0">
            <a:spAutoFit/>
          </a:bodyPr>
          <a:lstStyle/>
          <a:p>
            <a:r>
              <a:rPr lang="ru-RU" sz="2800" b="1" dirty="0" smtClean="0">
                <a:solidFill>
                  <a:srgbClr val="C00000"/>
                </a:solidFill>
              </a:rPr>
              <a:t>9:00</a:t>
            </a:r>
            <a:endParaRPr lang="ru-RU" sz="2800" b="1" dirty="0">
              <a:solidFill>
                <a:srgbClr val="C00000"/>
              </a:solidFill>
            </a:endParaRPr>
          </a:p>
        </p:txBody>
      </p:sp>
      <p:sp>
        <p:nvSpPr>
          <p:cNvPr id="21" name="TextBox 20"/>
          <p:cNvSpPr txBox="1"/>
          <p:nvPr/>
        </p:nvSpPr>
        <p:spPr>
          <a:xfrm>
            <a:off x="5072066" y="1071546"/>
            <a:ext cx="4857784" cy="369332"/>
          </a:xfrm>
          <a:prstGeom prst="rect">
            <a:avLst/>
          </a:prstGeom>
          <a:noFill/>
        </p:spPr>
        <p:txBody>
          <a:bodyPr wrap="square" rtlCol="0">
            <a:spAutoFit/>
          </a:bodyPr>
          <a:lstStyle/>
          <a:p>
            <a:r>
              <a:rPr lang="ru-RU" b="1" dirty="0" smtClean="0"/>
              <a:t>Во сколько мы обедаем?</a:t>
            </a:r>
            <a:endParaRPr lang="ru-RU" b="1" dirty="0"/>
          </a:p>
        </p:txBody>
      </p:sp>
      <p:sp>
        <p:nvSpPr>
          <p:cNvPr id="22" name="TextBox 21"/>
          <p:cNvSpPr txBox="1"/>
          <p:nvPr/>
        </p:nvSpPr>
        <p:spPr>
          <a:xfrm>
            <a:off x="7429488" y="1643050"/>
            <a:ext cx="1714512" cy="523220"/>
          </a:xfrm>
          <a:prstGeom prst="rect">
            <a:avLst/>
          </a:prstGeom>
          <a:noFill/>
        </p:spPr>
        <p:txBody>
          <a:bodyPr wrap="square" rtlCol="0">
            <a:spAutoFit/>
          </a:bodyPr>
          <a:lstStyle/>
          <a:p>
            <a:r>
              <a:rPr lang="ru-RU" sz="2800" b="1" dirty="0" smtClean="0">
                <a:solidFill>
                  <a:srgbClr val="C00000"/>
                </a:solidFill>
              </a:rPr>
              <a:t>12:00</a:t>
            </a:r>
            <a:endParaRPr lang="ru-RU" sz="2800" b="1" dirty="0">
              <a:solidFill>
                <a:srgbClr val="C00000"/>
              </a:solidFill>
            </a:endParaRPr>
          </a:p>
        </p:txBody>
      </p:sp>
      <p:sp>
        <p:nvSpPr>
          <p:cNvPr id="23" name="TextBox 22"/>
          <p:cNvSpPr txBox="1"/>
          <p:nvPr/>
        </p:nvSpPr>
        <p:spPr>
          <a:xfrm>
            <a:off x="3643306" y="4214818"/>
            <a:ext cx="4857784" cy="369332"/>
          </a:xfrm>
          <a:prstGeom prst="rect">
            <a:avLst/>
          </a:prstGeom>
          <a:noFill/>
        </p:spPr>
        <p:txBody>
          <a:bodyPr wrap="square" rtlCol="0">
            <a:spAutoFit/>
          </a:bodyPr>
          <a:lstStyle/>
          <a:p>
            <a:r>
              <a:rPr lang="ru-RU" b="1" dirty="0" smtClean="0"/>
              <a:t>Во сколько мы ложимся спать вечером?</a:t>
            </a:r>
            <a:endParaRPr lang="ru-RU" b="1" dirty="0"/>
          </a:p>
        </p:txBody>
      </p:sp>
      <p:sp>
        <p:nvSpPr>
          <p:cNvPr id="24" name="TextBox 23"/>
          <p:cNvSpPr txBox="1"/>
          <p:nvPr/>
        </p:nvSpPr>
        <p:spPr>
          <a:xfrm>
            <a:off x="4857752" y="4572008"/>
            <a:ext cx="1714512" cy="523220"/>
          </a:xfrm>
          <a:prstGeom prst="rect">
            <a:avLst/>
          </a:prstGeom>
          <a:noFill/>
        </p:spPr>
        <p:txBody>
          <a:bodyPr wrap="square" rtlCol="0">
            <a:spAutoFit/>
          </a:bodyPr>
          <a:lstStyle/>
          <a:p>
            <a:r>
              <a:rPr lang="ru-RU" sz="2800" b="1" dirty="0" smtClean="0">
                <a:solidFill>
                  <a:srgbClr val="C00000"/>
                </a:solidFill>
              </a:rPr>
              <a:t>21:00</a:t>
            </a:r>
            <a:endParaRPr lang="ru-RU" sz="2800" b="1" dirty="0">
              <a:solidFill>
                <a:srgbClr val="C00000"/>
              </a:solidFill>
            </a:endParaRPr>
          </a:p>
        </p:txBody>
      </p:sp>
      <p:pic>
        <p:nvPicPr>
          <p:cNvPr id="25" name="Рисунок 24" descr="d180d0b5d0b1d0b5d0bdd0bed0ba-d181d0bfd0b8d182.png"/>
          <p:cNvPicPr>
            <a:picLocks noChangeAspect="1"/>
          </p:cNvPicPr>
          <p:nvPr/>
        </p:nvPicPr>
        <p:blipFill>
          <a:blip r:embed="rId6" cstate="print"/>
          <a:stretch>
            <a:fillRect/>
          </a:stretch>
        </p:blipFill>
        <p:spPr>
          <a:xfrm>
            <a:off x="5286380" y="5025804"/>
            <a:ext cx="2748981" cy="1832196"/>
          </a:xfrm>
          <a:prstGeom prst="rect">
            <a:avLst/>
          </a:prstGeom>
        </p:spPr>
      </p:pic>
      <p:pic>
        <p:nvPicPr>
          <p:cNvPr id="26" name="Рисунок 25" descr="Deti_treniruyutsya.png"/>
          <p:cNvPicPr>
            <a:picLocks noChangeAspect="1"/>
          </p:cNvPicPr>
          <p:nvPr/>
        </p:nvPicPr>
        <p:blipFill>
          <a:blip r:embed="rId7" cstate="print"/>
          <a:stretch>
            <a:fillRect/>
          </a:stretch>
        </p:blipFill>
        <p:spPr>
          <a:xfrm>
            <a:off x="785786" y="4071942"/>
            <a:ext cx="2428892" cy="2419441"/>
          </a:xfrm>
          <a:prstGeom prst="rect">
            <a:avLst/>
          </a:prstGeom>
        </p:spPr>
      </p:pic>
      <p:pic>
        <p:nvPicPr>
          <p:cNvPr id="27" name="Рисунок 26" descr="istu.gif"/>
          <p:cNvPicPr>
            <a:picLocks noChangeAspect="1"/>
          </p:cNvPicPr>
          <p:nvPr/>
        </p:nvPicPr>
        <p:blipFill>
          <a:blip r:embed="rId8"/>
          <a:stretch>
            <a:fillRect/>
          </a:stretch>
        </p:blipFill>
        <p:spPr>
          <a:xfrm>
            <a:off x="4857752" y="1428736"/>
            <a:ext cx="2286016" cy="2666426"/>
          </a:xfrm>
          <a:prstGeom prst="rect">
            <a:avLst/>
          </a:prstGeom>
        </p:spPr>
      </p:pic>
      <p:pic>
        <p:nvPicPr>
          <p:cNvPr id="29" name="Рисунок 28" descr="59609206aa95a.png"/>
          <p:cNvPicPr>
            <a:picLocks noChangeAspect="1"/>
          </p:cNvPicPr>
          <p:nvPr/>
        </p:nvPicPr>
        <p:blipFill>
          <a:blip r:embed="rId9" cstate="print"/>
          <a:stretch>
            <a:fillRect/>
          </a:stretch>
        </p:blipFill>
        <p:spPr>
          <a:xfrm>
            <a:off x="3286116" y="5357826"/>
            <a:ext cx="1376429" cy="11424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par>
                                <p:cTn id="13" presetID="34"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from="(-#ppt_w/2)" to="(#ppt_x)" calcmode="lin" valueType="num">
                                      <p:cBhvr>
                                        <p:cTn id="15" dur="600" fill="hold">
                                          <p:stCondLst>
                                            <p:cond delay="0"/>
                                          </p:stCondLst>
                                        </p:cTn>
                                        <p:tgtEl>
                                          <p:spTgt spid="8"/>
                                        </p:tgtEl>
                                        <p:attrNameLst>
                                          <p:attrName>ppt_x</p:attrName>
                                        </p:attrNameLst>
                                      </p:cBhvr>
                                    </p:anim>
                                    <p:anim from="0" to="-1.0" calcmode="lin" valueType="num">
                                      <p:cBhvr>
                                        <p:cTn id="16" dur="200" decel="50000" autoRev="1" fill="hold">
                                          <p:stCondLst>
                                            <p:cond delay="600"/>
                                          </p:stCondLst>
                                        </p:cTn>
                                        <p:tgtEl>
                                          <p:spTgt spid="8"/>
                                        </p:tgtEl>
                                        <p:attrNameLst>
                                          <p:attrName>xshear</p:attrName>
                                        </p:attrNameLst>
                                      </p:cBhvr>
                                    </p:anim>
                                    <p:animScale>
                                      <p:cBhvr>
                                        <p:cTn id="17" dur="200" decel="100000" autoRev="1" fill="hold">
                                          <p:stCondLst>
                                            <p:cond delay="600"/>
                                          </p:stCondLst>
                                        </p:cTn>
                                        <p:tgtEl>
                                          <p:spTgt spid="8"/>
                                        </p:tgtEl>
                                      </p:cBhvr>
                                      <p:from x="100000" y="100000"/>
                                      <p:to x="80000" y="100000"/>
                                    </p:animScale>
                                    <p:anim by="(#ppt_h/3+#ppt_w*0.1)" calcmode="lin" valueType="num">
                                      <p:cBhvr additive="sum">
                                        <p:cTn id="18" dur="200" decel="100000" autoRev="1" fill="hold">
                                          <p:stCondLst>
                                            <p:cond delay="600"/>
                                          </p:stCondLst>
                                        </p:cTn>
                                        <p:tgtEl>
                                          <p:spTgt spid="8"/>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to="" calcmode="lin" valueType="num">
                                      <p:cBhvr>
                                        <p:cTn id="23" dur="1" fill="hold"/>
                                        <p:tgtEl>
                                          <p:spTgt spid="9">
                                            <p:txEl>
                                              <p:pRg st="0" end="0"/>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to="" calcmode="lin" valueType="num">
                                      <p:cBhvr>
                                        <p:cTn id="26" dur="1" fill="hold"/>
                                        <p:tgtEl>
                                          <p:spTgt spid="10"/>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nodeType="clickEffect">
                                  <p:stCondLst>
                                    <p:cond delay="0"/>
                                  </p:stCondLst>
                                  <p:childTnLst>
                                    <p:animEffect transition="out" filter="dissolv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9">
                                            <p:txEl>
                                              <p:pRg st="0" end="0"/>
                                            </p:txEl>
                                          </p:spTgt>
                                        </p:tgtEl>
                                      </p:cBhvr>
                                    </p:animEffect>
                                    <p:set>
                                      <p:cBhvr>
                                        <p:cTn id="34" dur="1" fill="hold">
                                          <p:stCondLst>
                                            <p:cond delay="499"/>
                                          </p:stCondLst>
                                        </p:cTn>
                                        <p:tgtEl>
                                          <p:spTgt spid="9">
                                            <p:txEl>
                                              <p:pRg st="0" end="0"/>
                                            </p:txEl>
                                          </p:spTgt>
                                        </p:tgtEl>
                                        <p:attrNameLst>
                                          <p:attrName>style.visibility</p:attrName>
                                        </p:attrNameLst>
                                      </p:cBhvr>
                                      <p:to>
                                        <p:strVal val="hidden"/>
                                      </p:to>
                                    </p:set>
                                  </p:childTnLst>
                                </p:cTn>
                              </p:par>
                              <p:par>
                                <p:cTn id="35" presetID="9" presetClass="exit" presetSubtype="0" fill="hold" nodeType="withEffect">
                                  <p:stCondLst>
                                    <p:cond delay="0"/>
                                  </p:stCondLst>
                                  <p:childTnLst>
                                    <p:animEffect transition="out" filter="dissolv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par>
                                <p:cTn id="38" presetID="9" presetClass="exit" presetSubtype="0" fill="hold" grpId="1" nodeType="withEffect">
                                  <p:stCondLst>
                                    <p:cond delay="0"/>
                                  </p:stCondLst>
                                  <p:childTnLst>
                                    <p:animEffect transition="out" filter="dissolv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6">
                                            <p:txEl>
                                              <p:pRg st="0" end="0"/>
                                            </p:txEl>
                                          </p:spTgt>
                                        </p:tgtEl>
                                      </p:cBhvr>
                                    </p:animEffect>
                                    <p:set>
                                      <p:cBhvr>
                                        <p:cTn id="43"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to="" calcmode="lin" valueType="num">
                                      <p:cBhvr>
                                        <p:cTn id="48" dur="1" fill="hold"/>
                                        <p:tgtEl>
                                          <p:spTgt spid="11"/>
                                        </p:tgtEl>
                                        <p:attrNameLst>
                                          <p:attrName/>
                                        </p:attrNameLst>
                                      </p:cBhvr>
                                    </p:anim>
                                  </p:childTnLst>
                                </p:cTn>
                              </p:par>
                            </p:childTnLst>
                          </p:cTn>
                        </p:par>
                      </p:childTnLst>
                    </p:cTn>
                  </p:par>
                  <p:par>
                    <p:cTn id="49" fill="hold">
                      <p:stCondLst>
                        <p:cond delay="indefinite"/>
                      </p:stCondLst>
                      <p:childTnLst>
                        <p:par>
                          <p:cTn id="50" fill="hold">
                            <p:stCondLst>
                              <p:cond delay="0"/>
                            </p:stCondLst>
                            <p:childTnLst>
                              <p:par>
                                <p:cTn id="51" presetID="24"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to="" calcmode="lin" valueType="num">
                                      <p:cBhvr>
                                        <p:cTn id="53" dur="1" fill="hold"/>
                                        <p:tgtEl>
                                          <p:spTgt spid="12"/>
                                        </p:tgtEl>
                                        <p:attrNameLst>
                                          <p:attrName/>
                                        </p:attrNameLst>
                                      </p:cBhvr>
                                    </p:anim>
                                  </p:childTnLst>
                                </p:cTn>
                              </p:par>
                            </p:childTnLst>
                          </p:cTn>
                        </p:par>
                      </p:childTnLst>
                    </p:cTn>
                  </p:par>
                  <p:par>
                    <p:cTn id="54" fill="hold">
                      <p:stCondLst>
                        <p:cond delay="indefinite"/>
                      </p:stCondLst>
                      <p:childTnLst>
                        <p:par>
                          <p:cTn id="55" fill="hold">
                            <p:stCondLst>
                              <p:cond delay="0"/>
                            </p:stCondLst>
                            <p:childTnLst>
                              <p:par>
                                <p:cTn id="56" presetID="24"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to="" calcmode="lin" valueType="num">
                                      <p:cBhvr>
                                        <p:cTn id="58" dur="1" fill="hold"/>
                                        <p:tgtEl>
                                          <p:spTgt spid="14"/>
                                        </p:tgtEl>
                                        <p:attrNameLst>
                                          <p:attrName/>
                                        </p:attrNameLst>
                                      </p:cBhvr>
                                    </p:anim>
                                  </p:childTnLst>
                                </p:cTn>
                              </p:par>
                              <p:par>
                                <p:cTn id="59" presetID="24" presetClass="entr" presetSubtype="0"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to="" calcmode="lin" valueType="num">
                                      <p:cBhvr>
                                        <p:cTn id="61" dur="1" fill="hold"/>
                                        <p:tgtEl>
                                          <p:spTgt spid="13"/>
                                        </p:tgtEl>
                                        <p:attrNameLst>
                                          <p:attrName/>
                                        </p:attrNameLst>
                                      </p:cBhvr>
                                    </p:anim>
                                  </p:childTnLst>
                                </p:cTn>
                              </p:par>
                            </p:childTnLst>
                          </p:cTn>
                        </p:par>
                      </p:childTnLst>
                    </p:cTn>
                  </p:par>
                  <p:par>
                    <p:cTn id="62" fill="hold">
                      <p:stCondLst>
                        <p:cond delay="indefinite"/>
                      </p:stCondLst>
                      <p:childTnLst>
                        <p:par>
                          <p:cTn id="63" fill="hold">
                            <p:stCondLst>
                              <p:cond delay="0"/>
                            </p:stCondLst>
                            <p:childTnLst>
                              <p:par>
                                <p:cTn id="64" presetID="24" presetClass="entr" presetSubtype="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 to="" calcmode="lin" valueType="num">
                                      <p:cBhvr>
                                        <p:cTn id="66" dur="1" fill="hold"/>
                                        <p:tgtEl>
                                          <p:spTgt spid="15"/>
                                        </p:tgtEl>
                                        <p:attrNameLst>
                                          <p:attrName/>
                                        </p:attrNameLst>
                                      </p:cBhvr>
                                    </p:anim>
                                  </p:childTnLst>
                                </p:cTn>
                              </p:par>
                            </p:childTnLst>
                          </p:cTn>
                        </p:par>
                      </p:childTnLst>
                    </p:cTn>
                  </p:par>
                  <p:par>
                    <p:cTn id="67" fill="hold">
                      <p:stCondLst>
                        <p:cond delay="indefinite"/>
                      </p:stCondLst>
                      <p:childTnLst>
                        <p:par>
                          <p:cTn id="68" fill="hold">
                            <p:stCondLst>
                              <p:cond delay="0"/>
                            </p:stCondLst>
                            <p:childTnLst>
                              <p:par>
                                <p:cTn id="69" presetID="24"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 to="" calcmode="lin" valueType="num">
                                      <p:cBhvr>
                                        <p:cTn id="71" dur="1" fill="hold"/>
                                        <p:tgtEl>
                                          <p:spTgt spid="26"/>
                                        </p:tgtEl>
                                        <p:attrNameLst>
                                          <p:attrName/>
                                        </p:attrNameLst>
                                      </p:cBhvr>
                                    </p:anim>
                                  </p:childTnLst>
                                </p:cTn>
                              </p:par>
                              <p:par>
                                <p:cTn id="72" presetID="24" presetClass="entr" presetSubtype="0"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 to="" calcmode="lin" valueType="num">
                                      <p:cBhvr>
                                        <p:cTn id="74" dur="1" fill="hold"/>
                                        <p:tgtEl>
                                          <p:spTgt spid="16"/>
                                        </p:tgtEl>
                                        <p:attrNameLst>
                                          <p:attrName/>
                                        </p:attrNameLst>
                                      </p:cBhvr>
                                    </p:anim>
                                  </p:childTnLst>
                                </p:cTn>
                              </p:par>
                            </p:childTnLst>
                          </p:cTn>
                        </p:par>
                      </p:childTnLst>
                    </p:cTn>
                  </p:par>
                  <p:par>
                    <p:cTn id="75" fill="hold">
                      <p:stCondLst>
                        <p:cond delay="indefinite"/>
                      </p:stCondLst>
                      <p:childTnLst>
                        <p:par>
                          <p:cTn id="76" fill="hold">
                            <p:stCondLst>
                              <p:cond delay="0"/>
                            </p:stCondLst>
                            <p:childTnLst>
                              <p:par>
                                <p:cTn id="77" presetID="24"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to="" calcmode="lin" valueType="num">
                                      <p:cBhvr>
                                        <p:cTn id="79" dur="1" fill="hold"/>
                                        <p:tgtEl>
                                          <p:spTgt spid="21"/>
                                        </p:tgtEl>
                                        <p:attrNameLst>
                                          <p:attrName/>
                                        </p:attrNameLst>
                                      </p:cBhvr>
                                    </p:anim>
                                  </p:childTnLst>
                                </p:cTn>
                              </p:par>
                            </p:childTnLst>
                          </p:cTn>
                        </p:par>
                      </p:childTnLst>
                    </p:cTn>
                  </p:par>
                  <p:par>
                    <p:cTn id="80" fill="hold">
                      <p:stCondLst>
                        <p:cond delay="indefinite"/>
                      </p:stCondLst>
                      <p:childTnLst>
                        <p:par>
                          <p:cTn id="81" fill="hold">
                            <p:stCondLst>
                              <p:cond delay="0"/>
                            </p:stCondLst>
                            <p:childTnLst>
                              <p:par>
                                <p:cTn id="82" presetID="34" presetClass="entr" presetSubtype="0" fill="hold" nodeType="clickEffect">
                                  <p:stCondLst>
                                    <p:cond delay="0"/>
                                  </p:stCondLst>
                                  <p:childTnLst>
                                    <p:set>
                                      <p:cBhvr>
                                        <p:cTn id="83" dur="1" fill="hold">
                                          <p:stCondLst>
                                            <p:cond delay="0"/>
                                          </p:stCondLst>
                                        </p:cTn>
                                        <p:tgtEl>
                                          <p:spTgt spid="27"/>
                                        </p:tgtEl>
                                        <p:attrNameLst>
                                          <p:attrName>style.visibility</p:attrName>
                                        </p:attrNameLst>
                                      </p:cBhvr>
                                      <p:to>
                                        <p:strVal val="visible"/>
                                      </p:to>
                                    </p:set>
                                    <p:anim from="(-#ppt_w/2)" to="(#ppt_x)" calcmode="lin" valueType="num">
                                      <p:cBhvr>
                                        <p:cTn id="84" dur="600" fill="hold">
                                          <p:stCondLst>
                                            <p:cond delay="0"/>
                                          </p:stCondLst>
                                        </p:cTn>
                                        <p:tgtEl>
                                          <p:spTgt spid="27"/>
                                        </p:tgtEl>
                                        <p:attrNameLst>
                                          <p:attrName>ppt_x</p:attrName>
                                        </p:attrNameLst>
                                      </p:cBhvr>
                                    </p:anim>
                                    <p:anim from="0" to="-1.0" calcmode="lin" valueType="num">
                                      <p:cBhvr>
                                        <p:cTn id="85" dur="200" decel="50000" autoRev="1" fill="hold">
                                          <p:stCondLst>
                                            <p:cond delay="600"/>
                                          </p:stCondLst>
                                        </p:cTn>
                                        <p:tgtEl>
                                          <p:spTgt spid="27"/>
                                        </p:tgtEl>
                                        <p:attrNameLst>
                                          <p:attrName>xshear</p:attrName>
                                        </p:attrNameLst>
                                      </p:cBhvr>
                                    </p:anim>
                                    <p:animScale>
                                      <p:cBhvr>
                                        <p:cTn id="86" dur="200" decel="100000" autoRev="1" fill="hold">
                                          <p:stCondLst>
                                            <p:cond delay="600"/>
                                          </p:stCondLst>
                                        </p:cTn>
                                        <p:tgtEl>
                                          <p:spTgt spid="27"/>
                                        </p:tgtEl>
                                      </p:cBhvr>
                                      <p:from x="100000" y="100000"/>
                                      <p:to x="80000" y="100000"/>
                                    </p:animScale>
                                    <p:anim by="(#ppt_h/3+#ppt_w*0.1)" calcmode="lin" valueType="num">
                                      <p:cBhvr additive="sum">
                                        <p:cTn id="87" dur="200" decel="100000" autoRev="1" fill="hold">
                                          <p:stCondLst>
                                            <p:cond delay="600"/>
                                          </p:stCondLst>
                                        </p:cTn>
                                        <p:tgtEl>
                                          <p:spTgt spid="27"/>
                                        </p:tgtEl>
                                        <p:attrNameLst>
                                          <p:attrName>ppt_x</p:attrName>
                                        </p:attrNameLst>
                                      </p:cBhvr>
                                    </p:anim>
                                  </p:childTnLst>
                                </p:cTn>
                              </p:par>
                              <p:par>
                                <p:cTn id="88" presetID="34" presetClass="entr" presetSubtype="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 from="(-#ppt_w/2)" to="(#ppt_x)" calcmode="lin" valueType="num">
                                      <p:cBhvr>
                                        <p:cTn id="90" dur="600" fill="hold">
                                          <p:stCondLst>
                                            <p:cond delay="0"/>
                                          </p:stCondLst>
                                        </p:cTn>
                                        <p:tgtEl>
                                          <p:spTgt spid="22"/>
                                        </p:tgtEl>
                                        <p:attrNameLst>
                                          <p:attrName>ppt_x</p:attrName>
                                        </p:attrNameLst>
                                      </p:cBhvr>
                                    </p:anim>
                                    <p:anim from="0" to="-1.0" calcmode="lin" valueType="num">
                                      <p:cBhvr>
                                        <p:cTn id="91" dur="200" decel="50000" autoRev="1" fill="hold">
                                          <p:stCondLst>
                                            <p:cond delay="600"/>
                                          </p:stCondLst>
                                        </p:cTn>
                                        <p:tgtEl>
                                          <p:spTgt spid="22"/>
                                        </p:tgtEl>
                                        <p:attrNameLst>
                                          <p:attrName>xshear</p:attrName>
                                        </p:attrNameLst>
                                      </p:cBhvr>
                                    </p:anim>
                                    <p:animScale>
                                      <p:cBhvr>
                                        <p:cTn id="92" dur="200" decel="100000" autoRev="1" fill="hold">
                                          <p:stCondLst>
                                            <p:cond delay="600"/>
                                          </p:stCondLst>
                                        </p:cTn>
                                        <p:tgtEl>
                                          <p:spTgt spid="22"/>
                                        </p:tgtEl>
                                      </p:cBhvr>
                                      <p:from x="100000" y="100000"/>
                                      <p:to x="80000" y="100000"/>
                                    </p:animScale>
                                    <p:anim by="(#ppt_h/3+#ppt_w*0.1)" calcmode="lin" valueType="num">
                                      <p:cBhvr additive="sum">
                                        <p:cTn id="93" dur="200" decel="100000" autoRev="1" fill="hold">
                                          <p:stCondLst>
                                            <p:cond delay="600"/>
                                          </p:stCondLst>
                                        </p:cTn>
                                        <p:tgtEl>
                                          <p:spTgt spid="22"/>
                                        </p:tgtEl>
                                        <p:attrNameLst>
                                          <p:attrName>ppt_x</p:attrName>
                                        </p:attrNameLst>
                                      </p:cBhvr>
                                    </p:anim>
                                  </p:childTnLst>
                                </p:cTn>
                              </p:par>
                            </p:childTnLst>
                          </p:cTn>
                        </p:par>
                      </p:childTnLst>
                    </p:cTn>
                  </p:par>
                  <p:par>
                    <p:cTn id="94" fill="hold">
                      <p:stCondLst>
                        <p:cond delay="indefinite"/>
                      </p:stCondLst>
                      <p:childTnLst>
                        <p:par>
                          <p:cTn id="95" fill="hold">
                            <p:stCondLst>
                              <p:cond delay="0"/>
                            </p:stCondLst>
                            <p:childTnLst>
                              <p:par>
                                <p:cTn id="96" presetID="24" presetClass="entr" presetSubtype="0"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 to="" calcmode="lin" valueType="num">
                                      <p:cBhvr>
                                        <p:cTn id="98" dur="1" fill="hold"/>
                                        <p:tgtEl>
                                          <p:spTgt spid="23"/>
                                        </p:tgtEl>
                                        <p:attrNameLst>
                                          <p:attrName/>
                                        </p:attrNameLst>
                                      </p:cBhvr>
                                    </p:anim>
                                  </p:childTnLst>
                                </p:cTn>
                              </p:par>
                            </p:childTnLst>
                          </p:cTn>
                        </p:par>
                      </p:childTnLst>
                    </p:cTn>
                  </p:par>
                  <p:par>
                    <p:cTn id="99" fill="hold">
                      <p:stCondLst>
                        <p:cond delay="indefinite"/>
                      </p:stCondLst>
                      <p:childTnLst>
                        <p:par>
                          <p:cTn id="100" fill="hold">
                            <p:stCondLst>
                              <p:cond delay="0"/>
                            </p:stCondLst>
                            <p:childTnLst>
                              <p:par>
                                <p:cTn id="101" presetID="24" presetClass="entr" presetSubtype="0" fill="hold" grpId="0" nodeType="clickEffect">
                                  <p:stCondLst>
                                    <p:cond delay="0"/>
                                  </p:stCondLst>
                                  <p:childTnLst>
                                    <p:set>
                                      <p:cBhvr>
                                        <p:cTn id="102" dur="1" fill="hold">
                                          <p:stCondLst>
                                            <p:cond delay="0"/>
                                          </p:stCondLst>
                                        </p:cTn>
                                        <p:tgtEl>
                                          <p:spTgt spid="24"/>
                                        </p:tgtEl>
                                        <p:attrNameLst>
                                          <p:attrName>style.visibility</p:attrName>
                                        </p:attrNameLst>
                                      </p:cBhvr>
                                      <p:to>
                                        <p:strVal val="visible"/>
                                      </p:to>
                                    </p:set>
                                    <p:anim to="" calcmode="lin" valueType="num">
                                      <p:cBhvr>
                                        <p:cTn id="103" dur="1" fill="hold"/>
                                        <p:tgtEl>
                                          <p:spTgt spid="24"/>
                                        </p:tgtEl>
                                        <p:attrNameLst>
                                          <p:attrName/>
                                        </p:attrNameLst>
                                      </p:cBhvr>
                                    </p:anim>
                                  </p:childTnLst>
                                </p:cTn>
                              </p:par>
                              <p:par>
                                <p:cTn id="104" presetID="24" presetClass="entr" presetSubtype="0" fill="hold" nodeType="withEffect">
                                  <p:stCondLst>
                                    <p:cond delay="0"/>
                                  </p:stCondLst>
                                  <p:childTnLst>
                                    <p:set>
                                      <p:cBhvr>
                                        <p:cTn id="105" dur="1" fill="hold">
                                          <p:stCondLst>
                                            <p:cond delay="0"/>
                                          </p:stCondLst>
                                        </p:cTn>
                                        <p:tgtEl>
                                          <p:spTgt spid="25"/>
                                        </p:tgtEl>
                                        <p:attrNameLst>
                                          <p:attrName>style.visibility</p:attrName>
                                        </p:attrNameLst>
                                      </p:cBhvr>
                                      <p:to>
                                        <p:strVal val="visible"/>
                                      </p:to>
                                    </p:set>
                                    <p:anim to="" calcmode="lin" valueType="num">
                                      <p:cBhvr>
                                        <p:cTn id="106" dur="1" fill="hold"/>
                                        <p:tgtEl>
                                          <p:spTgt spid="2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p:bldP spid="7" grpId="1"/>
      <p:bldP spid="9" grpId="0" build="allAtOnce"/>
      <p:bldP spid="11" grpId="0"/>
      <p:bldP spid="12" grpId="0"/>
      <p:bldP spid="14" grpId="0"/>
      <p:bldP spid="15" grpId="0"/>
      <p:bldP spid="16"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3" descr="detskie-oboi-domik-zabor.jpg"/>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357158" y="142852"/>
            <a:ext cx="8215370" cy="369332"/>
          </a:xfrm>
          <a:prstGeom prst="rect">
            <a:avLst/>
          </a:prstGeom>
          <a:noFill/>
        </p:spPr>
        <p:txBody>
          <a:bodyPr wrap="square" rtlCol="0">
            <a:spAutoFit/>
          </a:bodyPr>
          <a:lstStyle/>
          <a:p>
            <a:r>
              <a:rPr lang="ru-RU" b="1" dirty="0" smtClean="0">
                <a:solidFill>
                  <a:srgbClr val="002060"/>
                </a:solidFill>
              </a:rPr>
              <a:t>Давайте решим несколько простых задачек.</a:t>
            </a:r>
            <a:endParaRPr lang="ru-RU" b="1" dirty="0">
              <a:solidFill>
                <a:srgbClr val="002060"/>
              </a:solidFill>
            </a:endParaRPr>
          </a:p>
        </p:txBody>
      </p:sp>
      <p:sp>
        <p:nvSpPr>
          <p:cNvPr id="8" name="TextBox 7"/>
          <p:cNvSpPr txBox="1"/>
          <p:nvPr/>
        </p:nvSpPr>
        <p:spPr>
          <a:xfrm>
            <a:off x="71406" y="785794"/>
            <a:ext cx="8715436" cy="707886"/>
          </a:xfrm>
          <a:prstGeom prst="rect">
            <a:avLst/>
          </a:prstGeom>
          <a:noFill/>
        </p:spPr>
        <p:txBody>
          <a:bodyPr wrap="square" rtlCol="0">
            <a:spAutoFit/>
          </a:bodyPr>
          <a:lstStyle/>
          <a:p>
            <a:pPr algn="just"/>
            <a:r>
              <a:rPr lang="ru-RU" sz="2000" b="1" dirty="0" smtClean="0">
                <a:solidFill>
                  <a:srgbClr val="C00000"/>
                </a:solidFill>
              </a:rPr>
              <a:t>Маша с мамой идут до школы 10 минут. Сколько минут ей понадобится, чтобы дойти до школы одной?</a:t>
            </a:r>
            <a:endParaRPr lang="ru-RU" sz="2000" b="1" dirty="0">
              <a:solidFill>
                <a:srgbClr val="C00000"/>
              </a:solidFill>
            </a:endParaRPr>
          </a:p>
        </p:txBody>
      </p:sp>
      <p:sp>
        <p:nvSpPr>
          <p:cNvPr id="9" name="TextBox 8"/>
          <p:cNvSpPr txBox="1"/>
          <p:nvPr/>
        </p:nvSpPr>
        <p:spPr>
          <a:xfrm>
            <a:off x="142844" y="1643050"/>
            <a:ext cx="7643866" cy="400110"/>
          </a:xfrm>
          <a:prstGeom prst="rect">
            <a:avLst/>
          </a:prstGeom>
          <a:noFill/>
        </p:spPr>
        <p:txBody>
          <a:bodyPr wrap="square" rtlCol="0">
            <a:spAutoFit/>
          </a:bodyPr>
          <a:lstStyle/>
          <a:p>
            <a:r>
              <a:rPr lang="ru-RU" sz="2000" b="1" dirty="0" smtClean="0">
                <a:solidFill>
                  <a:srgbClr val="00B050"/>
                </a:solidFill>
              </a:rPr>
              <a:t>1 яйцо варится 7 минут. Сколько варятся 5 яиц?</a:t>
            </a:r>
            <a:endParaRPr lang="ru-RU" sz="2000" b="1" dirty="0">
              <a:solidFill>
                <a:srgbClr val="00B050"/>
              </a:solidFill>
            </a:endParaRPr>
          </a:p>
        </p:txBody>
      </p:sp>
      <p:sp>
        <p:nvSpPr>
          <p:cNvPr id="10" name="TextBox 9"/>
          <p:cNvSpPr txBox="1"/>
          <p:nvPr/>
        </p:nvSpPr>
        <p:spPr>
          <a:xfrm>
            <a:off x="214282" y="2285992"/>
            <a:ext cx="8643998" cy="707886"/>
          </a:xfrm>
          <a:prstGeom prst="rect">
            <a:avLst/>
          </a:prstGeom>
          <a:noFill/>
        </p:spPr>
        <p:txBody>
          <a:bodyPr wrap="square" rtlCol="0">
            <a:spAutoFit/>
          </a:bodyPr>
          <a:lstStyle/>
          <a:p>
            <a:r>
              <a:rPr lang="ru-RU" sz="2000" b="1" dirty="0" smtClean="0">
                <a:solidFill>
                  <a:schemeClr val="accent6">
                    <a:lumMod val="75000"/>
                  </a:schemeClr>
                </a:solidFill>
              </a:rPr>
              <a:t>Кто в семье самый старший папа, Алеша или дедушка? Кому из них может быть 6 лет, 27 лет,70 лет.</a:t>
            </a:r>
            <a:endParaRPr lang="ru-RU" sz="2000" b="1" dirty="0">
              <a:solidFill>
                <a:schemeClr val="accent6">
                  <a:lumMod val="75000"/>
                </a:schemeClr>
              </a:solidFill>
            </a:endParaRPr>
          </a:p>
        </p:txBody>
      </p:sp>
      <p:sp>
        <p:nvSpPr>
          <p:cNvPr id="11" name="TextBox 10"/>
          <p:cNvSpPr txBox="1"/>
          <p:nvPr/>
        </p:nvSpPr>
        <p:spPr>
          <a:xfrm>
            <a:off x="428596" y="3357562"/>
            <a:ext cx="4000528" cy="400110"/>
          </a:xfrm>
          <a:prstGeom prst="rect">
            <a:avLst/>
          </a:prstGeom>
          <a:noFill/>
        </p:spPr>
        <p:txBody>
          <a:bodyPr wrap="square" rtlCol="0">
            <a:spAutoFit/>
          </a:bodyPr>
          <a:lstStyle/>
          <a:p>
            <a:r>
              <a:rPr lang="ru-RU" sz="2000" b="1" dirty="0" smtClean="0">
                <a:solidFill>
                  <a:srgbClr val="002060"/>
                </a:solidFill>
              </a:rPr>
              <a:t>Сколько часов в сутках?</a:t>
            </a:r>
            <a:endParaRPr lang="ru-RU" sz="2000" b="1" dirty="0">
              <a:solidFill>
                <a:srgbClr val="002060"/>
              </a:solidFill>
            </a:endParaRPr>
          </a:p>
        </p:txBody>
      </p:sp>
      <p:sp>
        <p:nvSpPr>
          <p:cNvPr id="12" name="TextBox 11"/>
          <p:cNvSpPr txBox="1"/>
          <p:nvPr/>
        </p:nvSpPr>
        <p:spPr>
          <a:xfrm>
            <a:off x="3428992" y="4643446"/>
            <a:ext cx="6643734" cy="400110"/>
          </a:xfrm>
          <a:prstGeom prst="rect">
            <a:avLst/>
          </a:prstGeom>
          <a:noFill/>
        </p:spPr>
        <p:txBody>
          <a:bodyPr wrap="square" rtlCol="0">
            <a:spAutoFit/>
          </a:bodyPr>
          <a:lstStyle/>
          <a:p>
            <a:r>
              <a:rPr lang="ru-RU" sz="2000" b="1" dirty="0" smtClean="0">
                <a:solidFill>
                  <a:srgbClr val="002060"/>
                </a:solidFill>
              </a:rPr>
              <a:t>Что длиннее: один час или одна минута?</a:t>
            </a:r>
            <a:endParaRPr lang="ru-RU" sz="2000" b="1" dirty="0">
              <a:solidFill>
                <a:srgbClr val="002060"/>
              </a:solidFill>
            </a:endParaRPr>
          </a:p>
        </p:txBody>
      </p:sp>
      <p:sp>
        <p:nvSpPr>
          <p:cNvPr id="13" name="TextBox 12"/>
          <p:cNvSpPr txBox="1"/>
          <p:nvPr/>
        </p:nvSpPr>
        <p:spPr>
          <a:xfrm>
            <a:off x="4714876" y="3429000"/>
            <a:ext cx="4000528" cy="400110"/>
          </a:xfrm>
          <a:prstGeom prst="rect">
            <a:avLst/>
          </a:prstGeom>
          <a:noFill/>
        </p:spPr>
        <p:txBody>
          <a:bodyPr wrap="square" rtlCol="0">
            <a:spAutoFit/>
          </a:bodyPr>
          <a:lstStyle/>
          <a:p>
            <a:r>
              <a:rPr lang="ru-RU" sz="2000" b="1" dirty="0" smtClean="0">
                <a:solidFill>
                  <a:srgbClr val="002060"/>
                </a:solidFill>
              </a:rPr>
              <a:t>Сколько минут в одном часе?</a:t>
            </a:r>
            <a:endParaRPr lang="ru-RU" sz="2000" b="1" dirty="0">
              <a:solidFill>
                <a:srgbClr val="002060"/>
              </a:solidFill>
            </a:endParaRPr>
          </a:p>
        </p:txBody>
      </p:sp>
      <p:pic>
        <p:nvPicPr>
          <p:cNvPr id="14" name="Рисунок 13" descr="96709332_3518263_coruja_lendo.gif"/>
          <p:cNvPicPr>
            <a:picLocks noChangeAspect="1"/>
          </p:cNvPicPr>
          <p:nvPr/>
        </p:nvPicPr>
        <p:blipFill>
          <a:blip r:embed="rId3"/>
          <a:stretch>
            <a:fillRect/>
          </a:stretch>
        </p:blipFill>
        <p:spPr>
          <a:xfrm>
            <a:off x="6715140" y="5072074"/>
            <a:ext cx="1500198" cy="1909723"/>
          </a:xfrm>
          <a:prstGeom prst="rect">
            <a:avLst/>
          </a:prstGeom>
        </p:spPr>
      </p:pic>
      <p:pic>
        <p:nvPicPr>
          <p:cNvPr id="15" name="Рисунок 14" descr="graphics-alarm-clocks-948093.gif"/>
          <p:cNvPicPr>
            <a:picLocks noChangeAspect="1"/>
          </p:cNvPicPr>
          <p:nvPr/>
        </p:nvPicPr>
        <p:blipFill>
          <a:blip r:embed="rId4"/>
          <a:stretch>
            <a:fillRect/>
          </a:stretch>
        </p:blipFill>
        <p:spPr>
          <a:xfrm>
            <a:off x="6000760" y="1142984"/>
            <a:ext cx="1219200" cy="1219200"/>
          </a:xfrm>
          <a:prstGeom prst="rect">
            <a:avLst/>
          </a:prstGeom>
        </p:spPr>
      </p:pic>
      <p:sp>
        <p:nvSpPr>
          <p:cNvPr id="16" name="TextBox 15"/>
          <p:cNvSpPr txBox="1"/>
          <p:nvPr/>
        </p:nvSpPr>
        <p:spPr>
          <a:xfrm>
            <a:off x="3714744" y="3143248"/>
            <a:ext cx="4429156" cy="707886"/>
          </a:xfrm>
          <a:prstGeom prst="rect">
            <a:avLst/>
          </a:prstGeom>
          <a:noFill/>
        </p:spPr>
        <p:txBody>
          <a:bodyPr wrap="square" rtlCol="0">
            <a:spAutoFit/>
          </a:bodyPr>
          <a:lstStyle/>
          <a:p>
            <a:r>
              <a:rPr lang="ru-RU" sz="2000" b="1" dirty="0" smtClean="0">
                <a:solidFill>
                  <a:srgbClr val="002060"/>
                </a:solidFill>
              </a:rPr>
              <a:t>Какая стрелка показывает минуты? Секунды?</a:t>
            </a:r>
            <a:endParaRPr lang="ru-RU" sz="2000" b="1" dirty="0">
              <a:solidFill>
                <a:srgbClr val="002060"/>
              </a:solidFill>
            </a:endParaRPr>
          </a:p>
        </p:txBody>
      </p:sp>
      <p:sp>
        <p:nvSpPr>
          <p:cNvPr id="17" name="TextBox 16"/>
          <p:cNvSpPr txBox="1"/>
          <p:nvPr/>
        </p:nvSpPr>
        <p:spPr>
          <a:xfrm>
            <a:off x="3714744" y="3714752"/>
            <a:ext cx="4786346" cy="400110"/>
          </a:xfrm>
          <a:prstGeom prst="rect">
            <a:avLst/>
          </a:prstGeom>
          <a:noFill/>
        </p:spPr>
        <p:txBody>
          <a:bodyPr wrap="square" rtlCol="0">
            <a:spAutoFit/>
          </a:bodyPr>
          <a:lstStyle/>
          <a:p>
            <a:r>
              <a:rPr lang="ru-RU" sz="2000" b="1" dirty="0" smtClean="0">
                <a:solidFill>
                  <a:srgbClr val="002060"/>
                </a:solidFill>
              </a:rPr>
              <a:t>А какая стрелка показывает часы??</a:t>
            </a:r>
            <a:endParaRPr lang="ru-RU" sz="2000" b="1" dirty="0">
              <a:solidFill>
                <a:srgbClr val="002060"/>
              </a:solidFill>
            </a:endParaRPr>
          </a:p>
        </p:txBody>
      </p:sp>
      <p:pic>
        <p:nvPicPr>
          <p:cNvPr id="19" name="Рисунок 18" descr="d22142184632l.png"/>
          <p:cNvPicPr>
            <a:picLocks noChangeAspect="1"/>
          </p:cNvPicPr>
          <p:nvPr/>
        </p:nvPicPr>
        <p:blipFill>
          <a:blip r:embed="rId5"/>
          <a:stretch>
            <a:fillRect/>
          </a:stretch>
        </p:blipFill>
        <p:spPr>
          <a:xfrm>
            <a:off x="4286248" y="3976694"/>
            <a:ext cx="2881306" cy="28813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to="" calcmode="lin" valueType="num">
                                      <p:cBhvr>
                                        <p:cTn id="22" dur="1" fill="hold"/>
                                        <p:tgtEl>
                                          <p:spTgt spid="10"/>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to="" calcmode="lin" valueType="num">
                                      <p:cBhvr>
                                        <p:cTn id="27" dur="1" fill="hold"/>
                                        <p:tgtEl>
                                          <p:spTgt spid="11"/>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to="" calcmode="lin" valueType="num">
                                      <p:cBhvr>
                                        <p:cTn id="32" dur="1" fill="hold"/>
                                        <p:tgtEl>
                                          <p:spTgt spid="13"/>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to="" calcmode="lin" valueType="num">
                                      <p:cBhvr>
                                        <p:cTn id="37" dur="1" fill="hold"/>
                                        <p:tgtEl>
                                          <p:spTgt spid="12"/>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par>
                                <p:cTn id="43" presetID="9" presetClass="exit" presetSubtype="0" fill="hold" grpId="1" nodeType="withEffect">
                                  <p:stCondLst>
                                    <p:cond delay="0"/>
                                  </p:stCondLst>
                                  <p:childTnLst>
                                    <p:animEffect transition="out" filter="dissolv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9" presetClass="exit" presetSubtype="0" fill="hold" grpId="1" nodeType="withEffect">
                                  <p:stCondLst>
                                    <p:cond delay="0"/>
                                  </p:stCondLst>
                                  <p:childTnLst>
                                    <p:animEffect transition="out" filter="dissolv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4"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to="" calcmode="lin" valueType="num">
                                      <p:cBhvr>
                                        <p:cTn id="53" dur="1" fill="hold"/>
                                        <p:tgtEl>
                                          <p:spTgt spid="17"/>
                                        </p:tgtEl>
                                        <p:attrNameLst>
                                          <p:attrName/>
                                        </p:attrNameLst>
                                      </p:cBhvr>
                                    </p:anim>
                                  </p:childTnLst>
                                </p:cTn>
                              </p:par>
                              <p:par>
                                <p:cTn id="54" presetID="24"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to="" calcmode="lin" valueType="num">
                                      <p:cBhvr>
                                        <p:cTn id="56" dur="1" fill="hold"/>
                                        <p:tgtEl>
                                          <p:spTgt spid="16"/>
                                        </p:tgtEl>
                                        <p:attrNameLst>
                                          <p:attrName/>
                                        </p:attrNameLst>
                                      </p:cBhvr>
                                    </p:anim>
                                  </p:childTnLst>
                                </p:cTn>
                              </p:par>
                              <p:par>
                                <p:cTn id="57" presetID="24"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 to="" calcmode="lin" valueType="num">
                                      <p:cBhvr>
                                        <p:cTn id="59" dur="1" fill="hold"/>
                                        <p:tgtEl>
                                          <p:spTgt spid="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1" grpId="1"/>
      <p:bldP spid="12" grpId="0"/>
      <p:bldP spid="12" grpId="1"/>
      <p:bldP spid="13" grpId="0"/>
      <p:bldP spid="13" grpId="1"/>
      <p:bldP spid="16" grpId="0"/>
      <p:bldP spid="17"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962</Words>
  <Application>Microsoft Office PowerPoint</Application>
  <PresentationFormat>Экран (4:3)</PresentationFormat>
  <Paragraphs>67</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Нася</dc:creator>
  <cp:lastModifiedBy>User</cp:lastModifiedBy>
  <cp:revision>22</cp:revision>
  <dcterms:created xsi:type="dcterms:W3CDTF">2019-06-28T22:19:11Z</dcterms:created>
  <dcterms:modified xsi:type="dcterms:W3CDTF">2019-07-11T19:17:41Z</dcterms:modified>
</cp:coreProperties>
</file>